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4" r:id="rId2"/>
    <p:sldId id="288" r:id="rId3"/>
    <p:sldId id="287" r:id="rId4"/>
    <p:sldId id="290" r:id="rId5"/>
    <p:sldId id="289" r:id="rId6"/>
    <p:sldId id="29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0000"/>
    <a:srgbClr val="660066"/>
    <a:srgbClr val="FF99FF"/>
    <a:srgbClr val="009900"/>
    <a:srgbClr val="66FFFF"/>
    <a:srgbClr val="00FF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8" autoAdjust="0"/>
    <p:restoredTop sz="94660"/>
  </p:normalViewPr>
  <p:slideViewPr>
    <p:cSldViewPr>
      <p:cViewPr varScale="1">
        <p:scale>
          <a:sx n="55" d="100"/>
          <a:sy n="55" d="100"/>
        </p:scale>
        <p:origin x="-28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B4B952F3-960B-41D8-BCE0-B4F6EBFD4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589711-2D70-46C0-AA69-7D0088F1BFA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7F2F06-C93C-4D9C-97CA-C67841DFDC0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/>
        </p:spPr>
        <p:txBody>
          <a:bodyPr lIns="91354" tIns="45678" rIns="91354" bIns="4567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FBA104-FC2B-4778-B925-7A87C695D6B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/>
        </p:spPr>
        <p:txBody>
          <a:bodyPr lIns="91354" tIns="45678" rIns="91354" bIns="4567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ABDC7C-E1B1-49AB-BE4A-26CAA50843D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/>
        </p:spPr>
        <p:txBody>
          <a:bodyPr lIns="91354" tIns="45678" rIns="91354" bIns="45678"/>
          <a:lstStyle/>
          <a:p>
            <a:pPr eaLnBrk="1" hangingPunct="1"/>
            <a:endParaRPr lang="en-US" smtClean="0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4" tIns="45678" rIns="91354" bIns="45678"/>
          <a:lstStyle/>
          <a:p>
            <a:pPr defTabSz="896938"/>
            <a:fld id="{608A6F00-8065-4C0C-B0A2-4C013A6B2F58}" type="slidenum">
              <a:rPr lang="en-US" sz="1800">
                <a:latin typeface="Calibri" pitchFamily="34" charset="0"/>
                <a:cs typeface="Arial" charset="0"/>
              </a:rPr>
              <a:pPr defTabSz="896938"/>
              <a:t>4</a:t>
            </a:fld>
            <a:endParaRPr lang="en-US" sz="18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3CDAA-B4CA-4EF4-AABC-56DD97C4B6B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/>
        </p:spPr>
        <p:txBody>
          <a:bodyPr lIns="91354" tIns="45678" rIns="91354" bIns="45678"/>
          <a:lstStyle/>
          <a:p>
            <a:pPr eaLnBrk="1" hangingPunct="1"/>
            <a:endParaRPr lang="en-US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4" tIns="45678" rIns="91354" bIns="45678"/>
          <a:lstStyle/>
          <a:p>
            <a:pPr defTabSz="896938"/>
            <a:fld id="{95966DDB-3134-4DD6-9121-9016C28C1476}" type="slidenum">
              <a:rPr lang="en-US" sz="1800">
                <a:latin typeface="Calibri" pitchFamily="34" charset="0"/>
                <a:cs typeface="Arial" charset="0"/>
              </a:rPr>
              <a:pPr defTabSz="896938"/>
              <a:t>5</a:t>
            </a:fld>
            <a:endParaRPr lang="en-US" sz="18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2F015A-D600-40C1-B923-5C46849AA199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239F5-8058-4270-97AA-5D34680FA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B4002-297B-4DF3-9FD4-4661408B6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53252-F6F1-432A-93C7-88829619A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B2478-9DE8-4EA5-B4FD-8A05D0098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4B602-717D-410E-951B-4B502629B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90FAF-B7E3-45C7-B200-73D9D5C20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6EC33-0CEC-4D8E-AB51-31825CCA0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CB5FD-2618-4374-9F7E-FE61B306C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146C4-E098-4A5C-AD44-B4A80F94D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86404-396B-4336-B703-AE8A70134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E370B-B1B8-4B53-A9D0-365ECA89D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>
              <a:defRPr/>
            </a:pPr>
            <a:fld id="{3907DFC2-A4A7-4C06-8635-E816BE9BE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jpe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23" Type="http://schemas.openxmlformats.org/officeDocument/2006/relationships/image" Target="../media/image24.jpeg"/><Relationship Id="rId10" Type="http://schemas.openxmlformats.org/officeDocument/2006/relationships/image" Target="../media/image11.png"/><Relationship Id="rId19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bg2"/>
                </a:solidFill>
              </a:rPr>
              <a:t>SMALL BUSINESS SHOWCASE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b="1" smtClean="0">
                <a:solidFill>
                  <a:srgbClr val="CC3300"/>
                </a:solidFill>
                <a:latin typeface="Arial Narrow" pitchFamily="34" charset="0"/>
              </a:rPr>
              <a:t>Corporate Snapshot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>
                <a:solidFill>
                  <a:schemeClr val="bg2"/>
                </a:solidFill>
                <a:latin typeface="Arial Narrow" pitchFamily="34" charset="0"/>
              </a:rPr>
              <a:t>8(a)/SDB, MBE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>
                <a:solidFill>
                  <a:schemeClr val="bg2"/>
                </a:solidFill>
                <a:latin typeface="Arial Narrow" pitchFamily="34" charset="0"/>
              </a:rPr>
              <a:t>CMMI DEV 1.2 Maturity Level 3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>
                <a:solidFill>
                  <a:schemeClr val="bg2"/>
                </a:solidFill>
                <a:latin typeface="Arial Narrow" pitchFamily="34" charset="0"/>
              </a:rPr>
              <a:t>Protégé to SAIC – Treasury (New Blood)</a:t>
            </a:r>
            <a:endParaRPr lang="en-US" sz="900" smtClean="0">
              <a:solidFill>
                <a:schemeClr val="bg2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200" smtClean="0">
                <a:solidFill>
                  <a:schemeClr val="bg2"/>
                </a:solidFill>
                <a:latin typeface="Arial Narrow" pitchFamily="34" charset="0"/>
              </a:rPr>
              <a:t>DSS Cleared facility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>
                <a:solidFill>
                  <a:schemeClr val="bg2"/>
                </a:solidFill>
                <a:latin typeface="Arial Narrow" pitchFamily="34" charset="0"/>
              </a:rPr>
              <a:t>10 year old firm, Federal since 2006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b="1" smtClean="0">
              <a:solidFill>
                <a:schemeClr val="bg1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b="1" smtClean="0">
              <a:solidFill>
                <a:srgbClr val="C00000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b="1" smtClean="0">
                <a:solidFill>
                  <a:srgbClr val="C00000"/>
                </a:solidFill>
                <a:latin typeface="Arial Narrow" pitchFamily="34" charset="0"/>
              </a:rPr>
              <a:t>Current Federal Vehicles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>
                <a:solidFill>
                  <a:schemeClr val="bg2"/>
                </a:solidFill>
                <a:latin typeface="Arial Narrow" pitchFamily="34" charset="0"/>
              </a:rPr>
              <a:t>GSA IT Schedule 70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>
                <a:solidFill>
                  <a:schemeClr val="bg2"/>
                </a:solidFill>
                <a:latin typeface="Arial Narrow" pitchFamily="34" charset="0"/>
              </a:rPr>
              <a:t>GSA MOBIS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>
                <a:solidFill>
                  <a:schemeClr val="bg2"/>
                </a:solidFill>
                <a:latin typeface="Arial Narrow" pitchFamily="34" charset="0"/>
              </a:rPr>
              <a:t>GSA Alliant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b="1" smtClean="0">
              <a:solidFill>
                <a:schemeClr val="bg1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b="1" smtClean="0">
              <a:solidFill>
                <a:srgbClr val="C00000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b="1" smtClean="0">
              <a:solidFill>
                <a:srgbClr val="C00000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b="1" smtClean="0">
              <a:solidFill>
                <a:srgbClr val="C00000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b="1" smtClean="0">
              <a:solidFill>
                <a:srgbClr val="C00000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b="1" smtClean="0">
                <a:solidFill>
                  <a:srgbClr val="C00000"/>
                </a:solidFill>
                <a:latin typeface="Arial Narrow" pitchFamily="34" charset="0"/>
              </a:rPr>
              <a:t>Niche Areas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b="1" smtClean="0">
              <a:solidFill>
                <a:srgbClr val="C00000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200" smtClean="0">
                <a:solidFill>
                  <a:schemeClr val="bg2"/>
                </a:solidFill>
                <a:latin typeface="Arial Narrow" pitchFamily="34" charset="0"/>
              </a:rPr>
              <a:t>Enterprise Reporting / Dashboard &amp; Scorecards (Business Intelligence)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>
                <a:solidFill>
                  <a:schemeClr val="bg2"/>
                </a:solidFill>
                <a:latin typeface="Arial Narrow" pitchFamily="34" charset="0"/>
              </a:rPr>
              <a:t>Data Integration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>
                <a:solidFill>
                  <a:schemeClr val="bg2"/>
                </a:solidFill>
                <a:latin typeface="Arial Narrow" pitchFamily="34" charset="0"/>
              </a:rPr>
              <a:t>Financial Services Ex: $3.1 Million - National Cooperative Banks</a:t>
            </a:r>
            <a:r>
              <a:rPr lang="en-US" sz="600" smtClean="0">
                <a:solidFill>
                  <a:schemeClr val="bg2"/>
                </a:solidFill>
              </a:rPr>
              <a:t>  </a:t>
            </a:r>
            <a:r>
              <a:rPr lang="en-US" sz="1200" smtClean="0">
                <a:solidFill>
                  <a:schemeClr val="bg2"/>
                </a:solidFill>
                <a:latin typeface="Arial Narrow" pitchFamily="34" charset="0"/>
              </a:rPr>
              <a:t>(Data Warehouse &amp; Database Administration)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>
                <a:solidFill>
                  <a:schemeClr val="bg2"/>
                </a:solidFill>
                <a:latin typeface="Arial Narrow" pitchFamily="34" charset="0"/>
              </a:rPr>
              <a:t>b.i.methods has no direct project past performance with the IRS  –  Protégé to SAIC</a:t>
            </a:r>
          </a:p>
          <a:p>
            <a:pPr eaLnBrk="1" hangingPunct="1">
              <a:lnSpc>
                <a:spcPct val="80000"/>
              </a:lnSpc>
            </a:pPr>
            <a:endParaRPr lang="en-US" sz="9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smtClean="0">
                <a:solidFill>
                  <a:schemeClr val="bg1"/>
                </a:solidFill>
              </a:rPr>
              <a:t>	</a:t>
            </a:r>
          </a:p>
        </p:txBody>
      </p:sp>
      <p:grpSp>
        <p:nvGrpSpPr>
          <p:cNvPr id="14339" name="Group 8"/>
          <p:cNvGrpSpPr>
            <a:grpSpLocks/>
          </p:cNvGrpSpPr>
          <p:nvPr/>
        </p:nvGrpSpPr>
        <p:grpSpPr bwMode="auto">
          <a:xfrm>
            <a:off x="6781800" y="1600200"/>
            <a:ext cx="1439863" cy="762000"/>
            <a:chOff x="6248400" y="5791200"/>
            <a:chExt cx="1676507" cy="950584"/>
          </a:xfrm>
        </p:grpSpPr>
        <p:pic>
          <p:nvPicPr>
            <p:cNvPr id="14342" name="Picture 6" descr="cmmi logo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8400" y="5791200"/>
              <a:ext cx="1208845" cy="76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7364839" y="5791200"/>
              <a:ext cx="560068" cy="9505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</a:rPr>
                <a:t>3</a:t>
              </a:r>
            </a:p>
          </p:txBody>
        </p:sp>
      </p:grpSp>
      <p:pic>
        <p:nvPicPr>
          <p:cNvPr id="14340" name="Picture 8" descr="bilogo - hire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914400"/>
            <a:ext cx="2776538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5"/>
          <p:cNvPicPr>
            <a:picLocks noChangeAspect="1" noChangeArrowheads="1"/>
          </p:cNvPicPr>
          <p:nvPr/>
        </p:nvPicPr>
        <p:blipFill>
          <a:blip r:embed="rId5"/>
          <a:srcRect l="6471" t="8696" r="8092" b="6522"/>
          <a:stretch>
            <a:fillRect/>
          </a:stretch>
        </p:blipFill>
        <p:spPr bwMode="auto">
          <a:xfrm>
            <a:off x="4800600" y="2667000"/>
            <a:ext cx="38671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7"/>
          <p:cNvSpPr txBox="1">
            <a:spLocks/>
          </p:cNvSpPr>
          <p:nvPr/>
        </p:nvSpPr>
        <p:spPr bwMode="auto">
          <a:xfrm>
            <a:off x="457200" y="152400"/>
            <a:ext cx="830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b.i.methods Representative Clients</a:t>
            </a:r>
          </a:p>
        </p:txBody>
      </p:sp>
      <p:grpSp>
        <p:nvGrpSpPr>
          <p:cNvPr id="16386" name="Group 8"/>
          <p:cNvGrpSpPr>
            <a:grpSpLocks/>
          </p:cNvGrpSpPr>
          <p:nvPr/>
        </p:nvGrpSpPr>
        <p:grpSpPr bwMode="auto">
          <a:xfrm>
            <a:off x="887413" y="2590800"/>
            <a:ext cx="1235075" cy="844550"/>
            <a:chOff x="457200" y="685800"/>
            <a:chExt cx="1696212" cy="1143001"/>
          </a:xfrm>
        </p:grpSpPr>
        <p:pic>
          <p:nvPicPr>
            <p:cNvPr id="16406" name="Picture 2" descr="U.S. Army Medical Command patch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71600" y="685800"/>
              <a:ext cx="781812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7" name="Picture 4" descr="http://www.billoblog.com/uploads/US_Army_logo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685801"/>
              <a:ext cx="859118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87" name="Picture 6" descr="https://tn.ngb.army.mil/rti/Tricare_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3013" y="3986213"/>
            <a:ext cx="1530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 descr="http://www.dla.mil/j-4/images/DLAEagl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2013" y="914400"/>
            <a:ext cx="963612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0" descr="http://www.msic.dia.mil/icons_x/dia_logo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9200" y="1066800"/>
            <a:ext cx="11049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4" descr="http://www.highnoonfilm.com/wp-content/uploads/2009/06/dhs-logo-298x3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0400" y="990600"/>
            <a:ext cx="1163638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6" descr="http://www.sorae.jp/news_img07/0409faa_logo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26013" y="2438400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8" descr="http://www.nyu.edu/fas/dept/chemistry/wardgroup/index_files/Logo_NIH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86013" y="3910013"/>
            <a:ext cx="890587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20" descr="http://www.azforeclosureprevention.org/images/hud_logo_small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21013" y="2438400"/>
            <a:ext cx="11049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22" descr="http://www.virginia.edu/ien/foodsummit/images/USDA_Logo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12013" y="2667000"/>
            <a:ext cx="116998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26" descr="http://coba.belmont.edu/fac/smoliraj/fanniemae_logo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934200" y="4267200"/>
            <a:ext cx="19050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28" descr="http://econewmexico.com/system/files/images/New_Mexico_state_seal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589588" y="3910013"/>
            <a:ext cx="1039812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36" descr="http://www.pspvets.com/logoDOJ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181600" y="990600"/>
            <a:ext cx="1181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38" descr="http://www.acc-tv.com/images/globalnews/freddiemac_logo0302.jpg"/>
          <p:cNvPicPr>
            <a:picLocks noChangeAspect="1" noChangeArrowheads="1"/>
          </p:cNvPicPr>
          <p:nvPr/>
        </p:nvPicPr>
        <p:blipFill>
          <a:blip r:embed="rId16"/>
          <a:srcRect t="10643" b="30820"/>
          <a:stretch>
            <a:fillRect/>
          </a:stretch>
        </p:blipFill>
        <p:spPr bwMode="auto">
          <a:xfrm>
            <a:off x="609600" y="4114800"/>
            <a:ext cx="13065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4" descr="http://www.ametsoc.org/atmospolicy/images/SAIC_logo_06_blueRGB_sm.jpg"/>
          <p:cNvPicPr>
            <a:picLocks noChangeAspect="1" noChangeArrowheads="1"/>
          </p:cNvPicPr>
          <p:nvPr/>
        </p:nvPicPr>
        <p:blipFill>
          <a:blip r:embed="rId17"/>
          <a:srcRect l="9184" t="17683" r="9036" b="18193"/>
          <a:stretch>
            <a:fillRect/>
          </a:stretch>
        </p:blipFill>
        <p:spPr bwMode="auto">
          <a:xfrm>
            <a:off x="762000" y="5334000"/>
            <a:ext cx="10334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6" descr="http://1.bp.blogspot.com/_Dhpm_9aT3gE/SBZGzw8ZvYI/AAAAAAAAALk/hUYMZkiqiX0/s200/Northrop+Grumman+Logo.gif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590800" y="5029200"/>
            <a:ext cx="204787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6" descr="http://www.spacewar.com/images/l-3-communications-logo-bg.jpg"/>
          <p:cNvPicPr>
            <a:picLocks noChangeAspect="1" noChangeArrowheads="1"/>
          </p:cNvPicPr>
          <p:nvPr/>
        </p:nvPicPr>
        <p:blipFill>
          <a:blip r:embed="rId19"/>
          <a:srcRect l="8667" t="8958" r="15334" b="16042"/>
          <a:stretch>
            <a:fillRect/>
          </a:stretch>
        </p:blipFill>
        <p:spPr bwMode="auto">
          <a:xfrm>
            <a:off x="5486400" y="5486400"/>
            <a:ext cx="10620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8" descr="http://www.spacewar.com/images/harris-logo-bg.jpg"/>
          <p:cNvPicPr>
            <a:picLocks noChangeAspect="1" noChangeArrowheads="1"/>
          </p:cNvPicPr>
          <p:nvPr/>
        </p:nvPicPr>
        <p:blipFill>
          <a:blip r:embed="rId20"/>
          <a:srcRect t="31944" b="21388"/>
          <a:stretch>
            <a:fillRect/>
          </a:stretch>
        </p:blipFill>
        <p:spPr bwMode="auto">
          <a:xfrm>
            <a:off x="7010400" y="6181725"/>
            <a:ext cx="1600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23" descr="csc logo2008.gif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267200" y="61722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8" descr="http://www.afceanova.org/images/sponsorlogos/asrc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226300" y="5257800"/>
            <a:ext cx="11557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Picture 10" descr="http://www.vtunews.in/images/stories/accenture.jpg"/>
          <p:cNvPicPr>
            <a:picLocks noChangeAspect="1" noChangeArrowheads="1"/>
          </p:cNvPicPr>
          <p:nvPr/>
        </p:nvPicPr>
        <p:blipFill>
          <a:blip r:embed="rId23"/>
          <a:srcRect l="9412" t="31374" r="10588" b="34117"/>
          <a:stretch>
            <a:fillRect/>
          </a:stretch>
        </p:blipFill>
        <p:spPr bwMode="auto">
          <a:xfrm>
            <a:off x="1524000" y="6172200"/>
            <a:ext cx="1600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66"/>
          <p:cNvSpPr txBox="1">
            <a:spLocks noChangeArrowheads="1"/>
          </p:cNvSpPr>
          <p:nvPr/>
        </p:nvSpPr>
        <p:spPr bwMode="auto">
          <a:xfrm>
            <a:off x="2362200" y="228600"/>
            <a:ext cx="407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  <a:cs typeface="Arial" charset="0"/>
              </a:rPr>
              <a:t>PMBOK Aligned Process Architecture </a:t>
            </a:r>
          </a:p>
        </p:txBody>
      </p:sp>
      <p:sp>
        <p:nvSpPr>
          <p:cNvPr id="72" name="Title 7"/>
          <p:cNvSpPr txBox="1">
            <a:spLocks/>
          </p:cNvSpPr>
          <p:nvPr/>
        </p:nvSpPr>
        <p:spPr bwMode="auto">
          <a:xfrm>
            <a:off x="457200" y="1524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CMMI 3 / PMBOK Aligned SDLC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435" name="Picture 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066800"/>
            <a:ext cx="792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5410200"/>
            <a:ext cx="57150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Benefits to our clients and partner</a:t>
            </a:r>
          </a:p>
          <a:p>
            <a:pPr>
              <a:buFontTx/>
              <a:buChar char="•"/>
              <a:defRPr/>
            </a:pP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High Consistency </a:t>
            </a:r>
          </a:p>
          <a:p>
            <a:pPr>
              <a:buFontTx/>
              <a:buChar char="•"/>
              <a:defRPr/>
            </a:pP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High Efficiency</a:t>
            </a:r>
          </a:p>
          <a:p>
            <a:pPr>
              <a:buFontTx/>
              <a:buChar char="•"/>
              <a:defRPr/>
            </a:pP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High Transparency </a:t>
            </a:r>
          </a:p>
          <a:p>
            <a:pPr>
              <a:buFontTx/>
              <a:buChar char="•"/>
              <a:defRPr/>
            </a:pP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High Value</a:t>
            </a:r>
          </a:p>
          <a:p>
            <a:pPr>
              <a:buFontTx/>
              <a:buChar char="•"/>
              <a:defRPr/>
            </a:pP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Low Risk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04800" y="990600"/>
            <a:ext cx="822960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en-US" sz="1600" b="1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Enterprise Reporting / Dashboard &amp; Scorecards </a:t>
            </a:r>
            <a:r>
              <a:rPr lang="en-US" sz="160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— </a:t>
            </a:r>
            <a:r>
              <a:rPr lang="en-US" sz="1600">
                <a:solidFill>
                  <a:srgbClr val="212120"/>
                </a:solidFill>
                <a:latin typeface="Arial Narrow" pitchFamily="34" charset="0"/>
                <a:cs typeface="Arial" charset="0"/>
              </a:rPr>
              <a:t>Allow greater business performance management across organizational, functional, and project/product dimensions via Key Performance &amp; Risk Indicators (KPIs/KRIs) at an aggregate, cross-enterprise level by delivering customizable trend reports and statistical visualizations with configurable thresholds and control limits.  </a:t>
            </a:r>
          </a:p>
          <a:p>
            <a:r>
              <a:rPr lang="en-US" sz="1600">
                <a:solidFill>
                  <a:srgbClr val="212120"/>
                </a:solidFill>
                <a:latin typeface="Arial Narrow" pitchFamily="34" charset="0"/>
                <a:cs typeface="Arial" charset="0"/>
              </a:rPr>
              <a:t> </a:t>
            </a:r>
            <a:endParaRPr lang="en-US" sz="1600">
              <a:latin typeface="Arial Narrow" pitchFamily="34" charset="0"/>
              <a:cs typeface="Arial" charset="0"/>
            </a:endParaRPr>
          </a:p>
          <a:p>
            <a:pPr eaLnBrk="0" hangingPunct="0"/>
            <a:r>
              <a:rPr lang="en-US" sz="1600" b="1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User Needs Assessment </a:t>
            </a:r>
            <a:r>
              <a:rPr lang="en-US" sz="160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— </a:t>
            </a:r>
            <a:r>
              <a:rPr lang="en-US" sz="1600">
                <a:solidFill>
                  <a:srgbClr val="212120"/>
                </a:solidFill>
                <a:latin typeface="Arial Narrow" pitchFamily="34" charset="0"/>
                <a:cs typeface="Arial" charset="0"/>
              </a:rPr>
              <a:t>Understanding the complex mix of reporting and analysis goals across a wide variety of business user types is key to making a business intelligence initiative successful.  </a:t>
            </a:r>
          </a:p>
          <a:p>
            <a:pPr eaLnBrk="0" hangingPunct="0"/>
            <a:r>
              <a:rPr lang="en-US" sz="1600">
                <a:solidFill>
                  <a:srgbClr val="212120"/>
                </a:solidFill>
                <a:latin typeface="Arial Narrow" pitchFamily="34" charset="0"/>
                <a:cs typeface="Arial" charset="0"/>
              </a:rPr>
              <a:t/>
            </a:r>
            <a:br>
              <a:rPr lang="en-US" sz="1600">
                <a:solidFill>
                  <a:srgbClr val="212120"/>
                </a:solidFill>
                <a:latin typeface="Arial Narrow" pitchFamily="34" charset="0"/>
                <a:cs typeface="Arial" charset="0"/>
              </a:rPr>
            </a:br>
            <a:r>
              <a:rPr lang="en-US" sz="1600" b="1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Analytics and Mining </a:t>
            </a:r>
            <a:r>
              <a:rPr lang="en-US" sz="160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— </a:t>
            </a:r>
            <a:r>
              <a:rPr lang="en-US" sz="1600">
                <a:solidFill>
                  <a:srgbClr val="212120"/>
                </a:solidFill>
                <a:latin typeface="Arial Narrow" pitchFamily="34" charset="0"/>
                <a:cs typeface="Arial" charset="0"/>
              </a:rPr>
              <a:t>b.i.methods data analysts have worked with large, complex data sets across financial, insurance, health-related, and logistics subject areas, to name a few.   </a:t>
            </a:r>
            <a:endParaRPr lang="en-US" sz="1600">
              <a:latin typeface="Arial Narrow" pitchFamily="34" charset="0"/>
              <a:cs typeface="Arial" charset="0"/>
            </a:endParaRPr>
          </a:p>
          <a:p>
            <a:pPr eaLnBrk="0" hangingPunct="0"/>
            <a:r>
              <a:rPr lang="en-US" sz="1600">
                <a:solidFill>
                  <a:srgbClr val="212120"/>
                </a:solidFill>
                <a:latin typeface="Arial Narrow" pitchFamily="34" charset="0"/>
                <a:cs typeface="Arial" charset="0"/>
              </a:rPr>
              <a:t> </a:t>
            </a:r>
            <a:endParaRPr lang="en-US" sz="1600">
              <a:latin typeface="Arial Narrow" pitchFamily="34" charset="0"/>
              <a:cs typeface="Arial" charset="0"/>
            </a:endParaRPr>
          </a:p>
          <a:p>
            <a:pPr eaLnBrk="0" hangingPunct="0"/>
            <a:r>
              <a:rPr lang="en-US" sz="1600" b="1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Data Warehouse/Data Marts/Operational Data Stores (ODS) </a:t>
            </a:r>
            <a:r>
              <a:rPr lang="en-US" sz="160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— </a:t>
            </a:r>
            <a:r>
              <a:rPr lang="en-US" sz="1600">
                <a:solidFill>
                  <a:srgbClr val="212120"/>
                </a:solidFill>
                <a:latin typeface="Arial Narrow" pitchFamily="34" charset="0"/>
                <a:cs typeface="Arial" charset="0"/>
              </a:rPr>
              <a:t>Organizations often face the challenge of needing to physically pull large set of data together across multiple source systems in support of reporting, analytic, and performance management needs. </a:t>
            </a:r>
            <a:endParaRPr lang="en-US" sz="1600">
              <a:latin typeface="Arial Narrow" pitchFamily="34" charset="0"/>
              <a:cs typeface="Arial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4781550"/>
            <a:ext cx="2114550" cy="16494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10000" y="6381750"/>
            <a:ext cx="1981200" cy="4000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900" b="1">
                <a:solidFill>
                  <a:srgbClr val="9D392C"/>
                </a:solidFill>
                <a:latin typeface="Arial Narrow" pitchFamily="34" charset="0"/>
                <a:cs typeface="Arial" charset="0"/>
              </a:rPr>
              <a:t>Pre-Canned, printable reports delivered </a:t>
            </a:r>
          </a:p>
          <a:p>
            <a:pPr algn="ctr"/>
            <a:r>
              <a:rPr lang="en-US" sz="900" b="1">
                <a:solidFill>
                  <a:srgbClr val="9D392C"/>
                </a:solidFill>
                <a:latin typeface="Arial Narrow" pitchFamily="34" charset="0"/>
                <a:cs typeface="Arial" charset="0"/>
              </a:rPr>
              <a:t>to web-site or via e-mail</a:t>
            </a:r>
            <a:endParaRPr lang="en-US" sz="2000">
              <a:latin typeface="Arial Narrow" pitchFamily="34" charset="0"/>
              <a:cs typeface="Arial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781550"/>
            <a:ext cx="3213100" cy="1609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04800" y="6381750"/>
            <a:ext cx="3200400" cy="4000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900" b="1">
                <a:solidFill>
                  <a:srgbClr val="9D392C"/>
                </a:solidFill>
                <a:latin typeface="Arial Narrow" pitchFamily="34" charset="0"/>
                <a:cs typeface="Arial" charset="0"/>
              </a:rPr>
              <a:t>Analysis Across multiple dimensions:</a:t>
            </a:r>
          </a:p>
          <a:p>
            <a:pPr algn="ctr"/>
            <a:r>
              <a:rPr lang="en-US" sz="900" b="1">
                <a:solidFill>
                  <a:srgbClr val="9D392C"/>
                </a:solidFill>
                <a:latin typeface="Arial Narrow" pitchFamily="34" charset="0"/>
                <a:cs typeface="Arial" charset="0"/>
              </a:rPr>
              <a:t>Product, Location, Resource, Time etc. </a:t>
            </a:r>
            <a:endParaRPr lang="en-US" sz="2000">
              <a:latin typeface="Arial Narrow" pitchFamily="34" charset="0"/>
              <a:cs typeface="Arial" charset="0"/>
            </a:endParaRP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343400"/>
            <a:ext cx="2374900" cy="19875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324600" y="6324600"/>
            <a:ext cx="1885950" cy="4000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900" b="1">
                <a:solidFill>
                  <a:srgbClr val="9D392C"/>
                </a:solidFill>
                <a:latin typeface="Arial Narrow" pitchFamily="34" charset="0"/>
                <a:cs typeface="Arial" charset="0"/>
              </a:rPr>
              <a:t>Interactive, intuitive dashboards for better performance management</a:t>
            </a:r>
            <a:endParaRPr lang="en-US" sz="2000">
              <a:latin typeface="Arial Narrow" pitchFamily="34" charset="0"/>
              <a:cs typeface="Arial" charset="0"/>
            </a:endParaRPr>
          </a:p>
        </p:txBody>
      </p:sp>
      <p:sp>
        <p:nvSpPr>
          <p:cNvPr id="77834" name="Title 7"/>
          <p:cNvSpPr txBox="1">
            <a:spLocks/>
          </p:cNvSpPr>
          <p:nvPr/>
        </p:nvSpPr>
        <p:spPr bwMode="auto">
          <a:xfrm>
            <a:off x="304800" y="152400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Business Intelligence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28600" y="914400"/>
            <a:ext cx="82296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en-US" sz="1600" b="1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Data Integration</a:t>
            </a:r>
            <a:r>
              <a:rPr lang="en-US" sz="160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— </a:t>
            </a:r>
            <a:r>
              <a:rPr lang="en-US" sz="1600">
                <a:solidFill>
                  <a:srgbClr val="212120"/>
                </a:solidFill>
                <a:latin typeface="Arial Narrow" pitchFamily="34" charset="0"/>
                <a:cs typeface="Arial" charset="0"/>
              </a:rPr>
              <a:t>Exchanging and aggregating data across disparate processes, organizations, formats, semantics, and technologies in support of interoperability, vertical and horizontal supply chains, and enterprise-wide decision making  </a:t>
            </a:r>
          </a:p>
          <a:p>
            <a:r>
              <a:rPr lang="en-US" sz="1600">
                <a:solidFill>
                  <a:srgbClr val="212120"/>
                </a:solidFill>
                <a:latin typeface="Arial Narrow" pitchFamily="34" charset="0"/>
                <a:cs typeface="Arial" charset="0"/>
              </a:rPr>
              <a:t> </a:t>
            </a:r>
            <a:endParaRPr lang="en-US" sz="1600">
              <a:latin typeface="Arial Narrow" pitchFamily="34" charset="0"/>
              <a:cs typeface="Arial" charset="0"/>
            </a:endParaRPr>
          </a:p>
          <a:p>
            <a:pPr eaLnBrk="0" hangingPunct="0"/>
            <a:r>
              <a:rPr lang="en-US" sz="1600" b="1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Data Quality &amp; Governance </a:t>
            </a:r>
            <a:r>
              <a:rPr lang="en-US" sz="160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— </a:t>
            </a:r>
            <a:r>
              <a:rPr lang="en-US" sz="1600">
                <a:solidFill>
                  <a:srgbClr val="212120"/>
                </a:solidFill>
                <a:latin typeface="Arial Narrow" pitchFamily="34" charset="0"/>
                <a:cs typeface="Arial" charset="0"/>
              </a:rPr>
              <a:t>Continuous improvement of data’s “fitness for use” and operating models to ensure highly leveraged, highly consistent, and highly transparent information assets </a:t>
            </a:r>
          </a:p>
          <a:p>
            <a:pPr eaLnBrk="0" hangingPunct="0"/>
            <a:r>
              <a:rPr lang="en-US" sz="1600">
                <a:solidFill>
                  <a:srgbClr val="212120"/>
                </a:solidFill>
                <a:latin typeface="Arial Narrow" pitchFamily="34" charset="0"/>
                <a:cs typeface="Arial" charset="0"/>
              </a:rPr>
              <a:t/>
            </a:r>
            <a:br>
              <a:rPr lang="en-US" sz="1600">
                <a:solidFill>
                  <a:srgbClr val="212120"/>
                </a:solidFill>
                <a:latin typeface="Arial Narrow" pitchFamily="34" charset="0"/>
                <a:cs typeface="Arial" charset="0"/>
              </a:rPr>
            </a:br>
            <a:r>
              <a:rPr lang="en-US" sz="1600" b="1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Master and Metadata Management </a:t>
            </a:r>
            <a:r>
              <a:rPr lang="en-US" sz="160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— </a:t>
            </a:r>
            <a:r>
              <a:rPr lang="en-US" sz="1600">
                <a:solidFill>
                  <a:srgbClr val="212120"/>
                </a:solidFill>
                <a:latin typeface="Arial Narrow" pitchFamily="34" charset="0"/>
                <a:cs typeface="Arial" charset="0"/>
              </a:rPr>
              <a:t>Unique identification, reuse, and authoritative sourcing of key information subjects in a highly understandable and well-defined manner  </a:t>
            </a:r>
            <a:endParaRPr lang="en-US" sz="1600">
              <a:latin typeface="Arial Narrow" pitchFamily="34" charset="0"/>
              <a:cs typeface="Arial" charset="0"/>
            </a:endParaRPr>
          </a:p>
          <a:p>
            <a:pPr eaLnBrk="0" hangingPunct="0"/>
            <a:r>
              <a:rPr lang="en-US" sz="1600">
                <a:solidFill>
                  <a:srgbClr val="212120"/>
                </a:solidFill>
                <a:latin typeface="Arial Narrow" pitchFamily="34" charset="0"/>
                <a:cs typeface="Arial" charset="0"/>
              </a:rPr>
              <a:t> </a:t>
            </a:r>
            <a:endParaRPr lang="en-US" sz="1600">
              <a:latin typeface="Arial Narrow" pitchFamily="34" charset="0"/>
              <a:cs typeface="Arial" charset="0"/>
            </a:endParaRPr>
          </a:p>
        </p:txBody>
      </p:sp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800600"/>
            <a:ext cx="36306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4"/>
          <a:srcRect l="46973" t="39482" r="26556" b="35925"/>
          <a:stretch>
            <a:fillRect/>
          </a:stretch>
        </p:blipFill>
        <p:spPr bwMode="auto">
          <a:xfrm>
            <a:off x="3276600" y="3352800"/>
            <a:ext cx="1736725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105400" y="4191000"/>
            <a:ext cx="3352800" cy="25146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pic>
        <p:nvPicPr>
          <p:cNvPr id="22533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4495800"/>
            <a:ext cx="305435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5105400" y="4191000"/>
            <a:ext cx="3352800" cy="279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1200" b="1">
                <a:solidFill>
                  <a:srgbClr val="9D392C"/>
                </a:solidFill>
                <a:latin typeface="Arial" charset="0"/>
                <a:cs typeface="Arial" charset="0"/>
              </a:rPr>
              <a:t>Data Integration</a:t>
            </a:r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762000" y="3962400"/>
            <a:ext cx="2438400" cy="279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r"/>
            <a:r>
              <a:rPr lang="en-US" sz="1100" b="1">
                <a:solidFill>
                  <a:srgbClr val="9D392C"/>
                </a:solidFill>
                <a:latin typeface="Arial" charset="0"/>
                <a:cs typeface="Arial" charset="0"/>
              </a:rPr>
              <a:t>Data Quality Framework</a:t>
            </a:r>
            <a:endParaRPr lang="en-US" sz="1100">
              <a:latin typeface="Arial" charset="0"/>
              <a:cs typeface="Arial" charset="0"/>
            </a:endParaRPr>
          </a:p>
        </p:txBody>
      </p:sp>
      <p:sp>
        <p:nvSpPr>
          <p:cNvPr id="75786" name="Title 7"/>
          <p:cNvSpPr txBox="1">
            <a:spLocks/>
          </p:cNvSpPr>
          <p:nvPr/>
        </p:nvSpPr>
        <p:spPr bwMode="auto">
          <a:xfrm>
            <a:off x="914400" y="152400"/>
            <a:ext cx="6934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Data Management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286000" y="2709863"/>
            <a:ext cx="4572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12310 Pinecrest Road</a:t>
            </a:r>
          </a:p>
          <a:p>
            <a:pPr algn="ctr"/>
            <a:r>
              <a:rPr lang="en-US">
                <a:solidFill>
                  <a:schemeClr val="bg2"/>
                </a:solidFill>
              </a:rPr>
              <a:t>Suite 202, </a:t>
            </a:r>
          </a:p>
          <a:p>
            <a:pPr algn="ctr"/>
            <a:r>
              <a:rPr lang="en-US">
                <a:solidFill>
                  <a:schemeClr val="bg2"/>
                </a:solidFill>
              </a:rPr>
              <a:t>Reston VA 20191</a:t>
            </a:r>
          </a:p>
          <a:p>
            <a:pPr algn="ctr"/>
            <a:r>
              <a:rPr lang="en-US">
                <a:solidFill>
                  <a:schemeClr val="bg2"/>
                </a:solidFill>
              </a:rPr>
              <a:t>Email: jjones@bimethods.com</a:t>
            </a:r>
          </a:p>
          <a:p>
            <a:pPr algn="ctr"/>
            <a:r>
              <a:rPr lang="en-US">
                <a:solidFill>
                  <a:schemeClr val="bg2"/>
                </a:solidFill>
              </a:rPr>
              <a:t>Tel: 703.889.8500 ext 116</a:t>
            </a:r>
          </a:p>
        </p:txBody>
      </p:sp>
      <p:pic>
        <p:nvPicPr>
          <p:cNvPr id="24578" name="Picture 2" descr="bilogo - hir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281238"/>
            <a:ext cx="2776538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609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kern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</TotalTime>
  <Words>364</Words>
  <Application>Microsoft Office PowerPoint</Application>
  <PresentationFormat>On-screen Show (4:3)</PresentationFormat>
  <Paragraphs>70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Times New Roman</vt:lpstr>
      <vt:lpstr>Arial</vt:lpstr>
      <vt:lpstr>Arial Narrow</vt:lpstr>
      <vt:lpstr>Impact</vt:lpstr>
      <vt:lpstr>Calibri</vt:lpstr>
      <vt:lpstr>Default Design</vt:lpstr>
      <vt:lpstr>SMALL BUSINESS SHOWCASE</vt:lpstr>
      <vt:lpstr>Slide 2</vt:lpstr>
      <vt:lpstr>Slide 3</vt:lpstr>
      <vt:lpstr>Slide 4</vt:lpstr>
      <vt:lpstr>Slide 5</vt:lpstr>
      <vt:lpstr>Slide 6</vt:lpstr>
    </vt:vector>
  </TitlesOfParts>
  <Company>Internal Revenue Service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ALDalt00</dc:creator>
  <cp:lastModifiedBy>HJ3CB</cp:lastModifiedBy>
  <cp:revision>44</cp:revision>
  <cp:lastPrinted>2002-01-15T17:39:20Z</cp:lastPrinted>
  <dcterms:created xsi:type="dcterms:W3CDTF">2001-12-12T18:27:14Z</dcterms:created>
  <dcterms:modified xsi:type="dcterms:W3CDTF">2010-03-17T14:38:53Z</dcterms:modified>
</cp:coreProperties>
</file>