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Default Extension="vml" ContentType="application/vnd.openxmlformats-officedocument.vmlDrawing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Default Extension="bin" ContentType="application/vnd.openxmlformats-officedocument.oleObject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  <p:sldMasterId id="2147483676" r:id="rId3"/>
    <p:sldMasterId id="2147483688" r:id="rId4"/>
  </p:sldMasterIdLst>
  <p:notesMasterIdLst>
    <p:notesMasterId r:id="rId13"/>
  </p:notesMasterIdLst>
  <p:sldIdLst>
    <p:sldId id="261" r:id="rId5"/>
    <p:sldId id="268" r:id="rId6"/>
    <p:sldId id="269" r:id="rId7"/>
    <p:sldId id="263" r:id="rId8"/>
    <p:sldId id="267" r:id="rId9"/>
    <p:sldId id="270" r:id="rId10"/>
    <p:sldId id="271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2" autoAdjust="0"/>
    <p:restoredTop sz="94649" autoAdjust="0"/>
  </p:normalViewPr>
  <p:slideViewPr>
    <p:cSldViewPr>
      <p:cViewPr varScale="1">
        <p:scale>
          <a:sx n="73" d="100"/>
          <a:sy n="73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BA3F13-A81D-4DE0-93EC-20056CC647F7}" type="doc">
      <dgm:prSet loTypeId="urn:microsoft.com/office/officeart/2005/8/layout/cycle1" loCatId="cycle" qsTypeId="urn:microsoft.com/office/officeart/2005/8/quickstyle/simple1#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EEF5364-A82B-48DB-ACFC-8ABBAFCBE392}">
      <dgm:prSet phldrT="[Text]"/>
      <dgm:spPr/>
      <dgm:t>
        <a:bodyPr/>
        <a:lstStyle/>
        <a:p>
          <a:r>
            <a:rPr lang="en-US" dirty="0" smtClean="0"/>
            <a:t>Implement</a:t>
          </a:r>
          <a:endParaRPr lang="en-US" dirty="0"/>
        </a:p>
      </dgm:t>
    </dgm:pt>
    <dgm:pt modelId="{4BA62ABD-8B98-4B3F-9564-412186219D70}" type="parTrans" cxnId="{CA502DAA-FF92-4CAD-8D02-8A4166BF93BA}">
      <dgm:prSet/>
      <dgm:spPr/>
      <dgm:t>
        <a:bodyPr/>
        <a:lstStyle/>
        <a:p>
          <a:endParaRPr lang="en-US"/>
        </a:p>
      </dgm:t>
    </dgm:pt>
    <dgm:pt modelId="{31A284A6-A9B8-42CE-8505-EB3C9599E64D}" type="sibTrans" cxnId="{CA502DAA-FF92-4CAD-8D02-8A4166BF93BA}">
      <dgm:prSet/>
      <dgm:spPr/>
      <dgm:t>
        <a:bodyPr/>
        <a:lstStyle/>
        <a:p>
          <a:endParaRPr lang="en-US" dirty="0"/>
        </a:p>
      </dgm:t>
    </dgm:pt>
    <dgm:pt modelId="{2D79B08D-7657-45AA-9CD3-E3933CACAF2B}">
      <dgm:prSet phldrT="[Text]"/>
      <dgm:spPr/>
      <dgm:t>
        <a:bodyPr/>
        <a:lstStyle/>
        <a:p>
          <a:r>
            <a:rPr lang="en-US" dirty="0" smtClean="0"/>
            <a:t>Measure</a:t>
          </a:r>
          <a:endParaRPr lang="en-US" dirty="0"/>
        </a:p>
      </dgm:t>
    </dgm:pt>
    <dgm:pt modelId="{6062F069-3412-4A3F-90E7-3EB7587EF91D}" type="parTrans" cxnId="{A0162564-27B0-4E1F-B37C-366E67EEDA32}">
      <dgm:prSet/>
      <dgm:spPr/>
      <dgm:t>
        <a:bodyPr/>
        <a:lstStyle/>
        <a:p>
          <a:endParaRPr lang="en-US"/>
        </a:p>
      </dgm:t>
    </dgm:pt>
    <dgm:pt modelId="{3D1FFA9E-8DC2-4FB3-9A4B-241969057B79}" type="sibTrans" cxnId="{A0162564-27B0-4E1F-B37C-366E67EEDA32}">
      <dgm:prSet/>
      <dgm:spPr/>
      <dgm:t>
        <a:bodyPr/>
        <a:lstStyle/>
        <a:p>
          <a:endParaRPr lang="en-US" dirty="0"/>
        </a:p>
      </dgm:t>
    </dgm:pt>
    <dgm:pt modelId="{45848B01-E447-4780-ADE2-B704BB33B2F9}">
      <dgm:prSet phldrT="[Text]"/>
      <dgm:spPr/>
      <dgm:t>
        <a:bodyPr/>
        <a:lstStyle/>
        <a:p>
          <a:r>
            <a:rPr lang="en-US" dirty="0" smtClean="0"/>
            <a:t>Evaluate</a:t>
          </a:r>
          <a:endParaRPr lang="en-US" dirty="0"/>
        </a:p>
      </dgm:t>
    </dgm:pt>
    <dgm:pt modelId="{D15DC90A-985B-4E4B-B490-420FB638E0F5}" type="parTrans" cxnId="{0A74BA83-3461-4FDC-97F5-0BE81A65AA99}">
      <dgm:prSet/>
      <dgm:spPr/>
      <dgm:t>
        <a:bodyPr/>
        <a:lstStyle/>
        <a:p>
          <a:endParaRPr lang="en-US"/>
        </a:p>
      </dgm:t>
    </dgm:pt>
    <dgm:pt modelId="{1BB959EB-E4E8-4C2C-83D1-9D67F34C4622}" type="sibTrans" cxnId="{0A74BA83-3461-4FDC-97F5-0BE81A65AA99}">
      <dgm:prSet/>
      <dgm:spPr/>
      <dgm:t>
        <a:bodyPr/>
        <a:lstStyle/>
        <a:p>
          <a:endParaRPr lang="en-US" dirty="0"/>
        </a:p>
      </dgm:t>
    </dgm:pt>
    <dgm:pt modelId="{45F8C189-663B-4A5B-A800-B060D8C6F22A}">
      <dgm:prSet phldrT="[Text]"/>
      <dgm:spPr/>
      <dgm:t>
        <a:bodyPr/>
        <a:lstStyle/>
        <a:p>
          <a:r>
            <a:rPr lang="en-US" dirty="0" smtClean="0"/>
            <a:t>Plan</a:t>
          </a:r>
          <a:endParaRPr lang="en-US" dirty="0"/>
        </a:p>
      </dgm:t>
    </dgm:pt>
    <dgm:pt modelId="{94C5B4FB-B014-4B41-8134-572DC88C1E62}" type="parTrans" cxnId="{EDCD9189-7125-4C98-B1BE-1B14B68B1622}">
      <dgm:prSet/>
      <dgm:spPr/>
      <dgm:t>
        <a:bodyPr/>
        <a:lstStyle/>
        <a:p>
          <a:endParaRPr lang="en-US"/>
        </a:p>
      </dgm:t>
    </dgm:pt>
    <dgm:pt modelId="{1D4F1F80-7116-49C2-8FC8-78AB29E96D30}" type="sibTrans" cxnId="{EDCD9189-7125-4C98-B1BE-1B14B68B1622}">
      <dgm:prSet/>
      <dgm:spPr/>
      <dgm:t>
        <a:bodyPr/>
        <a:lstStyle/>
        <a:p>
          <a:endParaRPr lang="en-US" dirty="0"/>
        </a:p>
      </dgm:t>
    </dgm:pt>
    <dgm:pt modelId="{8B2CDB27-2545-45AF-B4C7-5C82508F5E1C}" type="pres">
      <dgm:prSet presAssocID="{7EBA3F13-A81D-4DE0-93EC-20056CC647F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6E0BCF8-776A-41B3-AA74-861679F4A48B}" type="pres">
      <dgm:prSet presAssocID="{DEEF5364-A82B-48DB-ACFC-8ABBAFCBE392}" presName="dummy" presStyleCnt="0"/>
      <dgm:spPr/>
    </dgm:pt>
    <dgm:pt modelId="{BE7ACC4D-D12C-4670-8C97-68475D5BCECE}" type="pres">
      <dgm:prSet presAssocID="{DEEF5364-A82B-48DB-ACFC-8ABBAFCBE392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43637-803F-4110-AE60-40D8C03F944C}" type="pres">
      <dgm:prSet presAssocID="{31A284A6-A9B8-42CE-8505-EB3C9599E64D}" presName="sibTrans" presStyleLbl="node1" presStyleIdx="0" presStyleCnt="4" custLinFactNeighborX="11870"/>
      <dgm:spPr/>
      <dgm:t>
        <a:bodyPr/>
        <a:lstStyle/>
        <a:p>
          <a:endParaRPr lang="en-US"/>
        </a:p>
      </dgm:t>
    </dgm:pt>
    <dgm:pt modelId="{B35EFC68-45EC-46D3-BACD-84E93CDD5164}" type="pres">
      <dgm:prSet presAssocID="{2D79B08D-7657-45AA-9CD3-E3933CACAF2B}" presName="dummy" presStyleCnt="0"/>
      <dgm:spPr/>
    </dgm:pt>
    <dgm:pt modelId="{2ED7CAB3-3271-4BCD-9A81-02F2A414AFE2}" type="pres">
      <dgm:prSet presAssocID="{2D79B08D-7657-45AA-9CD3-E3933CACAF2B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89D5A7-CDF0-40EB-9A7E-B3660F77A17E}" type="pres">
      <dgm:prSet presAssocID="{3D1FFA9E-8DC2-4FB3-9A4B-241969057B79}" presName="sibTrans" presStyleLbl="node1" presStyleIdx="1" presStyleCnt="4"/>
      <dgm:spPr/>
      <dgm:t>
        <a:bodyPr/>
        <a:lstStyle/>
        <a:p>
          <a:endParaRPr lang="en-US"/>
        </a:p>
      </dgm:t>
    </dgm:pt>
    <dgm:pt modelId="{42C350EF-B9F2-4269-AC0E-761D3BAB5EEB}" type="pres">
      <dgm:prSet presAssocID="{45848B01-E447-4780-ADE2-B704BB33B2F9}" presName="dummy" presStyleCnt="0"/>
      <dgm:spPr/>
    </dgm:pt>
    <dgm:pt modelId="{1578149C-34AF-400B-BA70-F704CA2A74A3}" type="pres">
      <dgm:prSet presAssocID="{45848B01-E447-4780-ADE2-B704BB33B2F9}" presName="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87F112-BD65-4D51-885F-D63523B6F438}" type="pres">
      <dgm:prSet presAssocID="{1BB959EB-E4E8-4C2C-83D1-9D67F34C4622}" presName="sibTrans" presStyleLbl="node1" presStyleIdx="2" presStyleCnt="4"/>
      <dgm:spPr/>
      <dgm:t>
        <a:bodyPr/>
        <a:lstStyle/>
        <a:p>
          <a:endParaRPr lang="en-US"/>
        </a:p>
      </dgm:t>
    </dgm:pt>
    <dgm:pt modelId="{A0CE56E4-B56E-4F74-A460-FF0CCFC72AC0}" type="pres">
      <dgm:prSet presAssocID="{45F8C189-663B-4A5B-A800-B060D8C6F22A}" presName="dummy" presStyleCnt="0"/>
      <dgm:spPr/>
    </dgm:pt>
    <dgm:pt modelId="{4B8B0AF3-22EA-47DC-8DCC-1FFDC4E4DB78}" type="pres">
      <dgm:prSet presAssocID="{45F8C189-663B-4A5B-A800-B060D8C6F22A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4F9664-92D7-4DB6-A622-3732FE0FFD6D}" type="pres">
      <dgm:prSet presAssocID="{1D4F1F80-7116-49C2-8FC8-78AB29E96D30}" presName="sibTrans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0A74BA83-3461-4FDC-97F5-0BE81A65AA99}" srcId="{7EBA3F13-A81D-4DE0-93EC-20056CC647F7}" destId="{45848B01-E447-4780-ADE2-B704BB33B2F9}" srcOrd="2" destOrd="0" parTransId="{D15DC90A-985B-4E4B-B490-420FB638E0F5}" sibTransId="{1BB959EB-E4E8-4C2C-83D1-9D67F34C4622}"/>
    <dgm:cxn modelId="{FF664515-305D-4548-BC87-907DF5E980BA}" type="presOf" srcId="{45848B01-E447-4780-ADE2-B704BB33B2F9}" destId="{1578149C-34AF-400B-BA70-F704CA2A74A3}" srcOrd="0" destOrd="0" presId="urn:microsoft.com/office/officeart/2005/8/layout/cycle1"/>
    <dgm:cxn modelId="{C7E4533A-4531-48A1-8E1B-3A399D5E03B6}" type="presOf" srcId="{7EBA3F13-A81D-4DE0-93EC-20056CC647F7}" destId="{8B2CDB27-2545-45AF-B4C7-5C82508F5E1C}" srcOrd="0" destOrd="0" presId="urn:microsoft.com/office/officeart/2005/8/layout/cycle1"/>
    <dgm:cxn modelId="{F2E02F08-E2AF-401E-89E9-24E5FC15D7B9}" type="presOf" srcId="{2D79B08D-7657-45AA-9CD3-E3933CACAF2B}" destId="{2ED7CAB3-3271-4BCD-9A81-02F2A414AFE2}" srcOrd="0" destOrd="0" presId="urn:microsoft.com/office/officeart/2005/8/layout/cycle1"/>
    <dgm:cxn modelId="{20A040C9-F92E-4069-8E53-879C93629761}" type="presOf" srcId="{1D4F1F80-7116-49C2-8FC8-78AB29E96D30}" destId="{944F9664-92D7-4DB6-A622-3732FE0FFD6D}" srcOrd="0" destOrd="0" presId="urn:microsoft.com/office/officeart/2005/8/layout/cycle1"/>
    <dgm:cxn modelId="{EDCD9189-7125-4C98-B1BE-1B14B68B1622}" srcId="{7EBA3F13-A81D-4DE0-93EC-20056CC647F7}" destId="{45F8C189-663B-4A5B-A800-B060D8C6F22A}" srcOrd="3" destOrd="0" parTransId="{94C5B4FB-B014-4B41-8134-572DC88C1E62}" sibTransId="{1D4F1F80-7116-49C2-8FC8-78AB29E96D30}"/>
    <dgm:cxn modelId="{A58B33DC-9CD3-4743-930A-ECFF6CC9BA06}" type="presOf" srcId="{DEEF5364-A82B-48DB-ACFC-8ABBAFCBE392}" destId="{BE7ACC4D-D12C-4670-8C97-68475D5BCECE}" srcOrd="0" destOrd="0" presId="urn:microsoft.com/office/officeart/2005/8/layout/cycle1"/>
    <dgm:cxn modelId="{25A1A622-14ED-42B2-9DE4-41B7718AF9C5}" type="presOf" srcId="{45F8C189-663B-4A5B-A800-B060D8C6F22A}" destId="{4B8B0AF3-22EA-47DC-8DCC-1FFDC4E4DB78}" srcOrd="0" destOrd="0" presId="urn:microsoft.com/office/officeart/2005/8/layout/cycle1"/>
    <dgm:cxn modelId="{A0162564-27B0-4E1F-B37C-366E67EEDA32}" srcId="{7EBA3F13-A81D-4DE0-93EC-20056CC647F7}" destId="{2D79B08D-7657-45AA-9CD3-E3933CACAF2B}" srcOrd="1" destOrd="0" parTransId="{6062F069-3412-4A3F-90E7-3EB7587EF91D}" sibTransId="{3D1FFA9E-8DC2-4FB3-9A4B-241969057B79}"/>
    <dgm:cxn modelId="{CA502DAA-FF92-4CAD-8D02-8A4166BF93BA}" srcId="{7EBA3F13-A81D-4DE0-93EC-20056CC647F7}" destId="{DEEF5364-A82B-48DB-ACFC-8ABBAFCBE392}" srcOrd="0" destOrd="0" parTransId="{4BA62ABD-8B98-4B3F-9564-412186219D70}" sibTransId="{31A284A6-A9B8-42CE-8505-EB3C9599E64D}"/>
    <dgm:cxn modelId="{E6780787-AACF-4D4A-AA56-FD908A23FE1F}" type="presOf" srcId="{31A284A6-A9B8-42CE-8505-EB3C9599E64D}" destId="{C6343637-803F-4110-AE60-40D8C03F944C}" srcOrd="0" destOrd="0" presId="urn:microsoft.com/office/officeart/2005/8/layout/cycle1"/>
    <dgm:cxn modelId="{6DBD7978-556C-477B-BAB1-361E6F744FF5}" type="presOf" srcId="{3D1FFA9E-8DC2-4FB3-9A4B-241969057B79}" destId="{C189D5A7-CDF0-40EB-9A7E-B3660F77A17E}" srcOrd="0" destOrd="0" presId="urn:microsoft.com/office/officeart/2005/8/layout/cycle1"/>
    <dgm:cxn modelId="{F9B69F27-443F-4416-98B1-78ACE24C0281}" type="presOf" srcId="{1BB959EB-E4E8-4C2C-83D1-9D67F34C4622}" destId="{6487F112-BD65-4D51-885F-D63523B6F438}" srcOrd="0" destOrd="0" presId="urn:microsoft.com/office/officeart/2005/8/layout/cycle1"/>
    <dgm:cxn modelId="{ED2E7C25-F133-46A4-8E3B-97EEF17B5BCB}" type="presParOf" srcId="{8B2CDB27-2545-45AF-B4C7-5C82508F5E1C}" destId="{86E0BCF8-776A-41B3-AA74-861679F4A48B}" srcOrd="0" destOrd="0" presId="urn:microsoft.com/office/officeart/2005/8/layout/cycle1"/>
    <dgm:cxn modelId="{FB7FE064-4822-4D61-ADF3-BD821F697C0F}" type="presParOf" srcId="{8B2CDB27-2545-45AF-B4C7-5C82508F5E1C}" destId="{BE7ACC4D-D12C-4670-8C97-68475D5BCECE}" srcOrd="1" destOrd="0" presId="urn:microsoft.com/office/officeart/2005/8/layout/cycle1"/>
    <dgm:cxn modelId="{C1FA8F39-9835-4762-8811-430E41F35278}" type="presParOf" srcId="{8B2CDB27-2545-45AF-B4C7-5C82508F5E1C}" destId="{C6343637-803F-4110-AE60-40D8C03F944C}" srcOrd="2" destOrd="0" presId="urn:microsoft.com/office/officeart/2005/8/layout/cycle1"/>
    <dgm:cxn modelId="{031ED78D-2218-489C-B7FA-AC47FDE332C8}" type="presParOf" srcId="{8B2CDB27-2545-45AF-B4C7-5C82508F5E1C}" destId="{B35EFC68-45EC-46D3-BACD-84E93CDD5164}" srcOrd="3" destOrd="0" presId="urn:microsoft.com/office/officeart/2005/8/layout/cycle1"/>
    <dgm:cxn modelId="{4F2BD000-12D1-4407-83D1-493676E69267}" type="presParOf" srcId="{8B2CDB27-2545-45AF-B4C7-5C82508F5E1C}" destId="{2ED7CAB3-3271-4BCD-9A81-02F2A414AFE2}" srcOrd="4" destOrd="0" presId="urn:microsoft.com/office/officeart/2005/8/layout/cycle1"/>
    <dgm:cxn modelId="{2A591E47-734C-4B15-AEDD-64816B4D3702}" type="presParOf" srcId="{8B2CDB27-2545-45AF-B4C7-5C82508F5E1C}" destId="{C189D5A7-CDF0-40EB-9A7E-B3660F77A17E}" srcOrd="5" destOrd="0" presId="urn:microsoft.com/office/officeart/2005/8/layout/cycle1"/>
    <dgm:cxn modelId="{630C326B-FDE7-433F-B79D-B78B82E34E7F}" type="presParOf" srcId="{8B2CDB27-2545-45AF-B4C7-5C82508F5E1C}" destId="{42C350EF-B9F2-4269-AC0E-761D3BAB5EEB}" srcOrd="6" destOrd="0" presId="urn:microsoft.com/office/officeart/2005/8/layout/cycle1"/>
    <dgm:cxn modelId="{2E1EB2F5-8B36-4697-B5D3-B97368416991}" type="presParOf" srcId="{8B2CDB27-2545-45AF-B4C7-5C82508F5E1C}" destId="{1578149C-34AF-400B-BA70-F704CA2A74A3}" srcOrd="7" destOrd="0" presId="urn:microsoft.com/office/officeart/2005/8/layout/cycle1"/>
    <dgm:cxn modelId="{50B8626A-3FD2-409F-B65C-D9CA59971DDA}" type="presParOf" srcId="{8B2CDB27-2545-45AF-B4C7-5C82508F5E1C}" destId="{6487F112-BD65-4D51-885F-D63523B6F438}" srcOrd="8" destOrd="0" presId="urn:microsoft.com/office/officeart/2005/8/layout/cycle1"/>
    <dgm:cxn modelId="{DD8FBA08-25FC-46F9-88F7-F14D876D7364}" type="presParOf" srcId="{8B2CDB27-2545-45AF-B4C7-5C82508F5E1C}" destId="{A0CE56E4-B56E-4F74-A460-FF0CCFC72AC0}" srcOrd="9" destOrd="0" presId="urn:microsoft.com/office/officeart/2005/8/layout/cycle1"/>
    <dgm:cxn modelId="{A5951275-6C44-4750-A316-0782269483ED}" type="presParOf" srcId="{8B2CDB27-2545-45AF-B4C7-5C82508F5E1C}" destId="{4B8B0AF3-22EA-47DC-8DCC-1FFDC4E4DB78}" srcOrd="10" destOrd="0" presId="urn:microsoft.com/office/officeart/2005/8/layout/cycle1"/>
    <dgm:cxn modelId="{D9F517AA-B69E-41ED-B528-9FAF1C453F45}" type="presParOf" srcId="{8B2CDB27-2545-45AF-B4C7-5C82508F5E1C}" destId="{944F9664-92D7-4DB6-A622-3732FE0FFD6D}" srcOrd="11" destOrd="0" presId="urn:microsoft.com/office/officeart/2005/8/layout/cycle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4A55D86-AA35-4007-A1E9-8D7B49C33EE7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0292461-947B-43FF-8F42-69674308C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31077F-D2F5-4A1E-BB11-40D16010713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C6D094-1C67-472D-9A55-84171662ACD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9"/>
          <p:cNvSpPr>
            <a:spLocks noChangeArrowheads="1"/>
          </p:cNvSpPr>
          <p:nvPr userDrawn="1"/>
        </p:nvSpPr>
        <p:spPr bwMode="gray">
          <a:xfrm>
            <a:off x="0" y="6477000"/>
            <a:ext cx="91440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Text Box 40"/>
          <p:cNvSpPr txBox="1">
            <a:spLocks noChangeArrowheads="1"/>
          </p:cNvSpPr>
          <p:nvPr userDrawn="1"/>
        </p:nvSpPr>
        <p:spPr bwMode="gray">
          <a:xfrm>
            <a:off x="1447800" y="6575425"/>
            <a:ext cx="74676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auto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chemeClr val="bg1"/>
                </a:solidFill>
                <a:latin typeface="+mn-lt"/>
              </a:rPr>
              <a:t>w  w  w  .  b  c  s  o  h  i  o  .  c  o  m</a:t>
            </a:r>
          </a:p>
        </p:txBody>
      </p:sp>
      <p:sp>
        <p:nvSpPr>
          <p:cNvPr id="6" name="Rectangle 43"/>
          <p:cNvSpPr>
            <a:spLocks noChangeArrowheads="1"/>
          </p:cNvSpPr>
          <p:nvPr userDrawn="1"/>
        </p:nvSpPr>
        <p:spPr bwMode="gray">
          <a:xfrm>
            <a:off x="914400" y="6572250"/>
            <a:ext cx="13716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+mn-lt"/>
              </a:rPr>
              <a:t>p  a  g  e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   </a:t>
            </a:r>
            <a:fld id="{F7E17E8A-18F9-4082-A9E1-54056F1D49D2}" type="slidenum">
              <a:rPr lang="en-US" sz="1000">
                <a:solidFill>
                  <a:schemeClr val="bg1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7" name="Object 44"/>
          <p:cNvGraphicFramePr>
            <a:graphicFrameLocks noChangeAspect="1"/>
          </p:cNvGraphicFramePr>
          <p:nvPr/>
        </p:nvGraphicFramePr>
        <p:xfrm>
          <a:off x="685800" y="6489700"/>
          <a:ext cx="381000" cy="347663"/>
        </p:xfrm>
        <a:graphic>
          <a:graphicData uri="http://schemas.openxmlformats.org/presentationml/2006/ole">
            <p:oleObj spid="_x0000_s88065" name="Photo Editor Photo" r:id="rId3" imgW="1590897" imgH="1448002" progId="">
              <p:embed/>
            </p:oleObj>
          </a:graphicData>
        </a:graphic>
      </p:graphicFrame>
      <p:sp>
        <p:nvSpPr>
          <p:cNvPr id="8" name="Text Box 45"/>
          <p:cNvSpPr txBox="1">
            <a:spLocks noChangeArrowheads="1"/>
          </p:cNvSpPr>
          <p:nvPr userDrawn="1"/>
        </p:nvSpPr>
        <p:spPr bwMode="auto">
          <a:xfrm>
            <a:off x="4038600" y="91440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bg2"/>
                </a:solidFill>
                <a:latin typeface="Garamond" pitchFamily="18" charset="0"/>
              </a:rPr>
              <a:t>Listen. Design. Deliver.</a:t>
            </a:r>
          </a:p>
        </p:txBody>
      </p:sp>
      <p:sp>
        <p:nvSpPr>
          <p:cNvPr id="9" name="Text Box 46"/>
          <p:cNvSpPr txBox="1">
            <a:spLocks noChangeArrowheads="1"/>
          </p:cNvSpPr>
          <p:nvPr userDrawn="1"/>
        </p:nvSpPr>
        <p:spPr bwMode="gray">
          <a:xfrm>
            <a:off x="2209800" y="6553200"/>
            <a:ext cx="4495800" cy="2746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endParaRPr lang="en-US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Line 50"/>
          <p:cNvSpPr>
            <a:spLocks noChangeShapeType="1"/>
          </p:cNvSpPr>
          <p:nvPr userDrawn="1"/>
        </p:nvSpPr>
        <p:spPr bwMode="auto">
          <a:xfrm>
            <a:off x="685800" y="990600"/>
            <a:ext cx="7759700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4383624-028A-4A04-99CA-D833DC952B4A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B4EC3A7-266D-4B2C-B110-BCF7A8EE15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F652-F401-4FB0-882A-56211671F5E3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673AE-63F7-4F58-B7E2-325B6F8FE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7D882-6968-4DD6-B0F9-A8E5812C684A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5F394-9B0C-4A58-B6BE-B0AD340DBD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8D254-6F6D-4C6E-979B-E9CBDC9476DD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EC9CD-E96E-4825-9F53-CDF98E6C8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A1D1E-AF89-4EE3-A225-667F6D34DCB6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E1888-2065-4057-BEFD-881C25B86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22C33-57C4-4422-8DFF-A2CD30A5316F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D4AFC-427B-4C82-9C05-BAFD3424E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4E2F4-FC55-4659-BE79-1D9B014BBCC1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29D46-3D52-4A1B-9BC6-171C66A40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003AA-1CAD-4497-8F36-1DB2D19F4FB6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3CFE9-ADD3-459C-BA3D-9A405BC97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B06EF-417A-41DE-AB5B-7EE1CE85E039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8B8F6-EB24-4436-A620-BDE5ECA280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497C2-C04A-4A2A-92BF-0238597FF6B2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1F657-D01D-4BCB-BD93-E8B2FE48AB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775EB-CEC9-42D6-8DD8-261008FF6DCE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C67F7-8C9C-4641-A6D8-333B36BDD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9"/>
          <p:cNvSpPr>
            <a:spLocks noChangeArrowheads="1"/>
          </p:cNvSpPr>
          <p:nvPr userDrawn="1"/>
        </p:nvSpPr>
        <p:spPr bwMode="gray">
          <a:xfrm>
            <a:off x="0" y="6477000"/>
            <a:ext cx="91440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4" name="Text Box 40"/>
          <p:cNvSpPr txBox="1">
            <a:spLocks noChangeArrowheads="1"/>
          </p:cNvSpPr>
          <p:nvPr userDrawn="1"/>
        </p:nvSpPr>
        <p:spPr bwMode="gray">
          <a:xfrm>
            <a:off x="1447800" y="6575425"/>
            <a:ext cx="74676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auto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chemeClr val="bg1"/>
                </a:solidFill>
                <a:latin typeface="+mn-lt"/>
              </a:rPr>
              <a:t>w  w  w  .  b  c  s  o  h  i  o  .  c  o  m</a:t>
            </a:r>
          </a:p>
        </p:txBody>
      </p:sp>
      <p:sp>
        <p:nvSpPr>
          <p:cNvPr id="5" name="Rectangle 43"/>
          <p:cNvSpPr>
            <a:spLocks noChangeArrowheads="1"/>
          </p:cNvSpPr>
          <p:nvPr userDrawn="1"/>
        </p:nvSpPr>
        <p:spPr bwMode="gray">
          <a:xfrm>
            <a:off x="914400" y="6572250"/>
            <a:ext cx="13716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+mn-lt"/>
              </a:rPr>
              <a:t>p  a  g  e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   </a:t>
            </a:r>
            <a:fld id="{3F7A2F91-25B3-4910-B848-507DC572D592}" type="slidenum">
              <a:rPr lang="en-US" sz="1000">
                <a:solidFill>
                  <a:schemeClr val="bg1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6" name="Object 44"/>
          <p:cNvGraphicFramePr>
            <a:graphicFrameLocks noChangeAspect="1"/>
          </p:cNvGraphicFramePr>
          <p:nvPr/>
        </p:nvGraphicFramePr>
        <p:xfrm>
          <a:off x="685800" y="6489700"/>
          <a:ext cx="381000" cy="347663"/>
        </p:xfrm>
        <a:graphic>
          <a:graphicData uri="http://schemas.openxmlformats.org/presentationml/2006/ole">
            <p:oleObj spid="_x0000_s89089" name="Photo Editor Photo" r:id="rId3" imgW="1590897" imgH="1448002" progId="">
              <p:embed/>
            </p:oleObj>
          </a:graphicData>
        </a:graphic>
      </p:graphicFrame>
      <p:sp>
        <p:nvSpPr>
          <p:cNvPr id="7" name="Text Box 45"/>
          <p:cNvSpPr txBox="1">
            <a:spLocks noChangeArrowheads="1"/>
          </p:cNvSpPr>
          <p:nvPr userDrawn="1"/>
        </p:nvSpPr>
        <p:spPr bwMode="auto">
          <a:xfrm>
            <a:off x="4038600" y="91440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bg2"/>
                </a:solidFill>
                <a:latin typeface="Garamond" pitchFamily="18" charset="0"/>
              </a:rPr>
              <a:t>Listen. Design. Deliver.</a:t>
            </a:r>
          </a:p>
        </p:txBody>
      </p:sp>
      <p:sp>
        <p:nvSpPr>
          <p:cNvPr id="8" name="Line 50"/>
          <p:cNvSpPr>
            <a:spLocks noChangeShapeType="1"/>
          </p:cNvSpPr>
          <p:nvPr userDrawn="1"/>
        </p:nvSpPr>
        <p:spPr bwMode="auto">
          <a:xfrm>
            <a:off x="685800" y="990600"/>
            <a:ext cx="7759700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9FCF212-16C6-4A10-A69D-2DBDBD431905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2959523-9C25-4CB7-87FE-ABFFDF1B71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63717-5629-4840-B927-2E4CABD73A4B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644AA-9C18-4558-916A-941731382C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75924-076F-4FC1-BD9E-88434769CCB1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1B42F-899A-4716-825F-52C35EF56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06F5F-DFED-4160-9626-17B38AF6C426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4B074-6AD4-4073-9A07-C94447D88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6385D-1D31-4674-A483-FFAC25C70C58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14C00-7F70-413F-B23B-BCD018C26F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98F68-AE81-468E-A31B-9CCD5A537E96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32E3F-1CC1-4E99-B71D-C882AE6E1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A8630-E381-4F62-9739-CA608E6B8A0A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0AFE9-5CBC-48EA-B949-7AEA23992B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4C89A-F55F-4837-8A9E-662431B06772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E9E44-B32F-44AE-8A8C-E9331303B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28165-5193-4DF7-84AC-8029BDDFD487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CA7A9-D4F1-4676-92CB-4760B6E586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F350E-06FD-4A3E-9CE9-F6151EF27F62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B5045-594B-40EA-BEDC-C6E78EEA1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DA578-FF5E-4846-AAA1-B5A4E3BB8BB3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DAAA7-56D8-4B58-AC3A-21B46ECF6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0030D-4211-4DDF-9157-C33D381A44AC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7D8DC-7F75-4A52-A519-8008354570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EE277-FFB9-4918-9B66-429CCD2FD9B4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4039C-C847-47D1-8D79-EEDD809549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5F3AA-F762-4388-93AC-1570AE1FB182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5D22A-A74F-4718-8D9F-1851ED9D65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5866F-D274-48F2-BF9A-283243D03E26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098B6-D5B6-472C-83CA-6346E085CC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1CFF8-2BFB-45B1-9B39-EF8B573F9360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16B1A-2431-431D-9418-7DB3B1917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113CC-2EC8-463B-993B-10ABA7356885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37D1C-B3BA-4E67-B722-DD09A9E08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0E108-5ACE-418F-928A-10D0D4689557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D5EF1-7FE5-42A5-B5FC-31E0E505AA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0A212-5488-46A1-B459-89C5EA2B07FF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45CE6-7F4E-4182-A274-5D499EEE1D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40ECF-0375-46FD-9891-F71EA3801D08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B1F96-2727-49BE-8491-84AEFC86D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E802B-5D38-4FFE-B8B1-4967338C5EB6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6B1EA-E9AD-4EAD-B58B-AF202A2FC3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FCB02-DA2F-40C4-BBA2-F0CEECDF00F7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35EDE-7D65-4E30-B483-C118B284E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ED7F2-AD1D-4B90-828E-05698CED265D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02E89-996C-4321-BF8D-A6AFAD1E8A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D4B2B-096F-46BC-B516-2B3AEC9234F6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A6C66-6B00-45D0-BF4D-AB724C478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oleObject" Target="../embeddings/oleObject1.bin"/><Relationship Id="rId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609600" y="14478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609600" y="3048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53" name="Rectangle 29"/>
          <p:cNvSpPr>
            <a:spLocks noChangeArrowheads="1"/>
          </p:cNvSpPr>
          <p:nvPr userDrawn="1"/>
        </p:nvSpPr>
        <p:spPr bwMode="gray">
          <a:xfrm>
            <a:off x="0" y="6477000"/>
            <a:ext cx="91440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64" name="Text Box 40"/>
          <p:cNvSpPr txBox="1">
            <a:spLocks noChangeArrowheads="1"/>
          </p:cNvSpPr>
          <p:nvPr userDrawn="1"/>
        </p:nvSpPr>
        <p:spPr bwMode="gray">
          <a:xfrm>
            <a:off x="1447800" y="6575425"/>
            <a:ext cx="74676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auto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>
                <a:solidFill>
                  <a:schemeClr val="bg1"/>
                </a:solidFill>
              </a:rPr>
              <a:t>w  w  w  .  b  c  s  o  h  i  o  .  c  o  m</a:t>
            </a:r>
          </a:p>
        </p:txBody>
      </p:sp>
      <p:sp>
        <p:nvSpPr>
          <p:cNvPr id="1067" name="Rectangle 43"/>
          <p:cNvSpPr>
            <a:spLocks noChangeArrowheads="1"/>
          </p:cNvSpPr>
          <p:nvPr userDrawn="1"/>
        </p:nvSpPr>
        <p:spPr bwMode="gray">
          <a:xfrm>
            <a:off x="914400" y="6572250"/>
            <a:ext cx="13716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>
                <a:solidFill>
                  <a:schemeClr val="bg1"/>
                </a:solidFill>
              </a:rPr>
              <a:t>p  a  g  e</a:t>
            </a:r>
            <a:r>
              <a:rPr lang="en-US" sz="1000">
                <a:solidFill>
                  <a:schemeClr val="bg1"/>
                </a:solidFill>
              </a:rPr>
              <a:t>    </a:t>
            </a:r>
            <a:fld id="{85A47AB3-EB7B-4148-9E5C-1D39D4FB1E94}" type="slidenum">
              <a:rPr lang="en-US" sz="1000">
                <a:solidFill>
                  <a:schemeClr val="bg1"/>
                </a:solidFill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>
              <a:solidFill>
                <a:schemeClr val="bg1"/>
              </a:solidFill>
            </a:endParaRPr>
          </a:p>
        </p:txBody>
      </p:sp>
      <p:graphicFrame>
        <p:nvGraphicFramePr>
          <p:cNvPr id="1026" name="Object 44"/>
          <p:cNvGraphicFramePr>
            <a:graphicFrameLocks noChangeAspect="1"/>
          </p:cNvGraphicFramePr>
          <p:nvPr/>
        </p:nvGraphicFramePr>
        <p:xfrm>
          <a:off x="685800" y="6489700"/>
          <a:ext cx="381000" cy="347663"/>
        </p:xfrm>
        <a:graphic>
          <a:graphicData uri="http://schemas.openxmlformats.org/presentationml/2006/ole">
            <p:oleObj spid="_x0000_s1026" name="Photo Editor Photo" r:id="rId5" imgW="1590897" imgH="1448002" progId="">
              <p:embed/>
            </p:oleObj>
          </a:graphicData>
        </a:graphic>
      </p:graphicFrame>
      <p:sp>
        <p:nvSpPr>
          <p:cNvPr id="1069" name="Text Box 45"/>
          <p:cNvSpPr txBox="1">
            <a:spLocks noChangeArrowheads="1"/>
          </p:cNvSpPr>
          <p:nvPr userDrawn="1"/>
        </p:nvSpPr>
        <p:spPr bwMode="auto">
          <a:xfrm>
            <a:off x="4038600" y="91440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600" i="1">
                <a:solidFill>
                  <a:schemeClr val="bg2"/>
                </a:solidFill>
                <a:latin typeface="Garamond" pitchFamily="18" charset="0"/>
              </a:rPr>
              <a:t>Listen. Design. Deliver.</a:t>
            </a:r>
          </a:p>
        </p:txBody>
      </p:sp>
      <p:sp>
        <p:nvSpPr>
          <p:cNvPr id="1070" name="Text Box 46"/>
          <p:cNvSpPr txBox="1">
            <a:spLocks noChangeArrowheads="1"/>
          </p:cNvSpPr>
          <p:nvPr userDrawn="1"/>
        </p:nvSpPr>
        <p:spPr bwMode="gray">
          <a:xfrm>
            <a:off x="2209800" y="6553200"/>
            <a:ext cx="4495800" cy="2746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74" name="Line 50"/>
          <p:cNvSpPr>
            <a:spLocks noChangeShapeType="1"/>
          </p:cNvSpPr>
          <p:nvPr userDrawn="1"/>
        </p:nvSpPr>
        <p:spPr bwMode="auto">
          <a:xfrm>
            <a:off x="685800" y="990600"/>
            <a:ext cx="7759700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ct val="5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30188" algn="l" rtl="0" eaLnBrk="0" fontAlgn="base" hangingPunct="0">
        <a:spcBef>
          <a:spcPct val="50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o"/>
        <a:defRPr sz="1200">
          <a:solidFill>
            <a:schemeClr val="tx1"/>
          </a:solidFill>
          <a:latin typeface="+mn-lt"/>
        </a:defRPr>
      </a:lvl2pPr>
      <a:lvl3pPr marL="801688" indent="-115888" algn="l" rtl="0" eaLnBrk="0" fontAlgn="base" hangingPunct="0">
        <a:spcBef>
          <a:spcPct val="50000"/>
        </a:spcBef>
        <a:spcAft>
          <a:spcPct val="0"/>
        </a:spcAft>
        <a:buClr>
          <a:srgbClr val="003366"/>
        </a:buClr>
        <a:buChar char="-"/>
        <a:defRPr sz="11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0F406AE-1AF6-49CA-8EED-5644C53048DA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175617-ACEF-49C0-AE8A-157E043C5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0" r:id="rId2"/>
    <p:sldLayoutId id="2147483699" r:id="rId3"/>
    <p:sldLayoutId id="2147483698" r:id="rId4"/>
    <p:sldLayoutId id="2147483697" r:id="rId5"/>
    <p:sldLayoutId id="2147483696" r:id="rId6"/>
    <p:sldLayoutId id="2147483695" r:id="rId7"/>
    <p:sldLayoutId id="2147483694" r:id="rId8"/>
    <p:sldLayoutId id="2147483693" r:id="rId9"/>
    <p:sldLayoutId id="2147483692" r:id="rId10"/>
    <p:sldLayoutId id="214748369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EDFD065-3E66-4590-B642-F4ADAF6F1F52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C8B54D-2B74-4171-8025-85E338702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1" r:id="rId2"/>
    <p:sldLayoutId id="2147483710" r:id="rId3"/>
    <p:sldLayoutId id="2147483709" r:id="rId4"/>
    <p:sldLayoutId id="2147483708" r:id="rId5"/>
    <p:sldLayoutId id="2147483707" r:id="rId6"/>
    <p:sldLayoutId id="2147483706" r:id="rId7"/>
    <p:sldLayoutId id="2147483705" r:id="rId8"/>
    <p:sldLayoutId id="2147483704" r:id="rId9"/>
    <p:sldLayoutId id="2147483703" r:id="rId10"/>
    <p:sldLayoutId id="214748370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4F742CA-C655-47E1-8728-A9D8DCC469B7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DFCD49D-6115-484D-B602-4A59A7F6E6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2" r:id="rId2"/>
    <p:sldLayoutId id="2147483721" r:id="rId3"/>
    <p:sldLayoutId id="2147483720" r:id="rId4"/>
    <p:sldLayoutId id="2147483719" r:id="rId5"/>
    <p:sldLayoutId id="2147483718" r:id="rId6"/>
    <p:sldLayoutId id="2147483717" r:id="rId7"/>
    <p:sldLayoutId id="2147483716" r:id="rId8"/>
    <p:sldLayoutId id="2147483715" r:id="rId9"/>
    <p:sldLayoutId id="2147483714" r:id="rId10"/>
    <p:sldLayoutId id="214748371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sa.gov/Portal/gsa/ep/home.do?tabId=0" TargetMode="External"/><Relationship Id="rId5" Type="http://schemas.openxmlformats.org/officeDocument/2006/relationships/image" Target="../media/image5.gif"/><Relationship Id="rId4" Type="http://schemas.openxmlformats.org/officeDocument/2006/relationships/hyperlink" Target="http://www.sba.gov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4.jpeg"/><Relationship Id="rId7" Type="http://schemas.openxmlformats.org/officeDocument/2006/relationships/image" Target="../media/image2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gary.mcdonough@bcsohio.com" TargetMode="External"/><Relationship Id="rId5" Type="http://schemas.openxmlformats.org/officeDocument/2006/relationships/hyperlink" Target="mailto:annette.tarver@bcsohio.com" TargetMode="Externa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ChangeArrowheads="1"/>
          </p:cNvSpPr>
          <p:nvPr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6" name="Text Box 5"/>
          <p:cNvSpPr txBox="1">
            <a:spLocks noChangeArrowheads="1"/>
          </p:cNvSpPr>
          <p:nvPr/>
        </p:nvSpPr>
        <p:spPr bwMode="gray">
          <a:xfrm>
            <a:off x="685800" y="5334000"/>
            <a:ext cx="48006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25000"/>
              </a:lnSpc>
            </a:pPr>
            <a:r>
              <a:rPr lang="en-US" sz="1000" b="1"/>
              <a:t>w  w  w  .  b  c  s  o  h  i  o  .  c  o  m </a:t>
            </a:r>
          </a:p>
        </p:txBody>
      </p:sp>
      <p:sp>
        <p:nvSpPr>
          <p:cNvPr id="41987" name="AutoShape 7"/>
          <p:cNvSpPr>
            <a:spLocks/>
          </p:cNvSpPr>
          <p:nvPr/>
        </p:nvSpPr>
        <p:spPr bwMode="gray">
          <a:xfrm rot="5400000">
            <a:off x="4457700" y="1638300"/>
            <a:ext cx="228600" cy="8382000"/>
          </a:xfrm>
          <a:prstGeom prst="leftBracket">
            <a:avLst>
              <a:gd name="adj" fmla="val 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Text Box 10"/>
          <p:cNvSpPr txBox="1">
            <a:spLocks noChangeArrowheads="1"/>
          </p:cNvSpPr>
          <p:nvPr/>
        </p:nvSpPr>
        <p:spPr bwMode="gray">
          <a:xfrm>
            <a:off x="5037138" y="4800600"/>
            <a:ext cx="410686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1000" b="1">
                <a:solidFill>
                  <a:schemeClr val="bg1"/>
                </a:solidFill>
              </a:rPr>
              <a:t>L i s t e n.  D e s i g n.  D e l i v e r. </a:t>
            </a:r>
          </a:p>
        </p:txBody>
      </p:sp>
      <p:sp>
        <p:nvSpPr>
          <p:cNvPr id="41989" name="Rectangle 12"/>
          <p:cNvSpPr>
            <a:spLocks noChangeArrowheads="1"/>
          </p:cNvSpPr>
          <p:nvPr/>
        </p:nvSpPr>
        <p:spPr bwMode="gray">
          <a:xfrm>
            <a:off x="0" y="5867400"/>
            <a:ext cx="2286000" cy="358775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400" b="1">
                <a:solidFill>
                  <a:srgbClr val="FFFFFF"/>
                </a:solidFill>
              </a:rPr>
              <a:t>Management Solutions</a:t>
            </a:r>
          </a:p>
        </p:txBody>
      </p:sp>
      <p:sp>
        <p:nvSpPr>
          <p:cNvPr id="41990" name="Rectangle 13"/>
          <p:cNvSpPr>
            <a:spLocks noChangeArrowheads="1"/>
          </p:cNvSpPr>
          <p:nvPr/>
        </p:nvSpPr>
        <p:spPr bwMode="auto">
          <a:xfrm>
            <a:off x="2133600" y="5867400"/>
            <a:ext cx="2362200" cy="358775"/>
          </a:xfrm>
          <a:prstGeom prst="rect">
            <a:avLst/>
          </a:prstGeom>
          <a:solidFill>
            <a:srgbClr val="87A105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400" b="1">
                <a:solidFill>
                  <a:srgbClr val="FFFFFF"/>
                </a:solidFill>
              </a:rPr>
              <a:t>Enterprise Solutions</a:t>
            </a:r>
          </a:p>
        </p:txBody>
      </p:sp>
      <p:sp>
        <p:nvSpPr>
          <p:cNvPr id="41991" name="Rectangle 14"/>
          <p:cNvSpPr>
            <a:spLocks noChangeArrowheads="1"/>
          </p:cNvSpPr>
          <p:nvPr/>
        </p:nvSpPr>
        <p:spPr bwMode="gray">
          <a:xfrm>
            <a:off x="4495800" y="5867400"/>
            <a:ext cx="2362200" cy="358775"/>
          </a:xfrm>
          <a:prstGeom prst="rect">
            <a:avLst/>
          </a:prstGeom>
          <a:solidFill>
            <a:srgbClr val="B13C25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400" b="1">
                <a:solidFill>
                  <a:schemeClr val="bg1"/>
                </a:solidFill>
              </a:rPr>
              <a:t>Infrastructure Solutions</a:t>
            </a:r>
          </a:p>
        </p:txBody>
      </p:sp>
      <p:sp>
        <p:nvSpPr>
          <p:cNvPr id="41992" name="Rectangle 15"/>
          <p:cNvSpPr>
            <a:spLocks noChangeArrowheads="1"/>
          </p:cNvSpPr>
          <p:nvPr/>
        </p:nvSpPr>
        <p:spPr bwMode="auto">
          <a:xfrm>
            <a:off x="6781800" y="5867400"/>
            <a:ext cx="2362200" cy="358775"/>
          </a:xfrm>
          <a:prstGeom prst="rect">
            <a:avLst/>
          </a:prstGeom>
          <a:solidFill>
            <a:srgbClr val="C49112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400" b="1">
                <a:solidFill>
                  <a:srgbClr val="FFFFFF"/>
                </a:solidFill>
              </a:rPr>
              <a:t>Managed Solutions</a:t>
            </a:r>
          </a:p>
        </p:txBody>
      </p:sp>
      <p:sp>
        <p:nvSpPr>
          <p:cNvPr id="41993" name="Text Box 17"/>
          <p:cNvSpPr txBox="1">
            <a:spLocks noChangeArrowheads="1"/>
          </p:cNvSpPr>
          <p:nvPr/>
        </p:nvSpPr>
        <p:spPr bwMode="auto">
          <a:xfrm>
            <a:off x="1752600" y="2819400"/>
            <a:ext cx="556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CC0000"/>
                </a:solidFill>
              </a:rPr>
              <a:t>Small Business Showcase</a:t>
            </a:r>
          </a:p>
        </p:txBody>
      </p:sp>
      <p:sp>
        <p:nvSpPr>
          <p:cNvPr id="3338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4495800"/>
            <a:ext cx="9144000" cy="762000"/>
          </a:xfrm>
          <a:solidFill>
            <a:srgbClr val="000000"/>
          </a:solidFill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20000"/>
              </a:lnSpc>
              <a:spcBef>
                <a:spcPct val="300000"/>
              </a:spcBef>
              <a:defRPr/>
            </a:pPr>
            <a:r>
              <a:rPr lang="en-US" sz="1000" b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US" sz="1000" b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US" sz="1000" b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US" sz="1000" b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US" sz="31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Blackwell Consulting Services of Ohio, LLC </a:t>
            </a:r>
            <a:r>
              <a:rPr lang="en-US" sz="1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US" sz="1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endParaRPr lang="en-US" sz="18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41995" name="Picture 2" descr="Internal Revenue Service United States Department of the Treasur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295400"/>
            <a:ext cx="6705600" cy="136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 txBox="1">
            <a:spLocks noChangeArrowheads="1"/>
          </p:cNvSpPr>
          <p:nvPr/>
        </p:nvSpPr>
        <p:spPr bwMode="gray">
          <a:xfrm>
            <a:off x="685800" y="3048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2400" b="1" kern="0" dirty="0">
                <a:latin typeface="+mj-lt"/>
                <a:ea typeface="+mj-ea"/>
                <a:cs typeface="+mj-cs"/>
              </a:rPr>
              <a:t>What services do we offer?</a:t>
            </a:r>
            <a:endParaRPr lang="en-US" sz="2400" b="1" kern="0" dirty="0">
              <a:latin typeface="+mj-lt"/>
              <a:ea typeface="+mj-ea"/>
              <a:cs typeface="+mj-cs"/>
            </a:endParaRP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>
          <a:xfrm>
            <a:off x="609600" y="1219200"/>
            <a:ext cx="6781800" cy="5105400"/>
          </a:xfrm>
          <a:prstGeom prst="rect">
            <a:avLst/>
          </a:prstGeom>
        </p:spPr>
        <p:txBody>
          <a:bodyPr/>
          <a:lstStyle/>
          <a:p>
            <a:pPr marL="227013" indent="-227013" eaLnBrk="0" hangingPunct="0">
              <a:lnSpc>
                <a:spcPct val="90000"/>
              </a:lnSpc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US" sz="2000" kern="0" dirty="0">
                <a:latin typeface="+mn-lt"/>
              </a:rPr>
              <a:t>Niche Areas</a:t>
            </a:r>
          </a:p>
          <a:p>
            <a:pPr marL="571500" lvl="1" indent="-230188" eaLnBrk="0" hangingPunct="0">
              <a:lnSpc>
                <a:spcPct val="90000"/>
              </a:lnSpc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400" kern="0" dirty="0">
                <a:latin typeface="+mn-lt"/>
              </a:rPr>
              <a:t>ERP (PeopleSoft, Oracle, and SAP)</a:t>
            </a:r>
          </a:p>
          <a:p>
            <a:pPr marL="571500" lvl="1" indent="-230188" eaLnBrk="0" hangingPunct="0">
              <a:lnSpc>
                <a:spcPct val="90000"/>
              </a:lnSpc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400" kern="0" dirty="0">
                <a:latin typeface="+mn-lt"/>
              </a:rPr>
              <a:t>Software Implementation and Integration Services</a:t>
            </a:r>
          </a:p>
          <a:p>
            <a:pPr marL="571500" lvl="1" indent="-230188" eaLnBrk="0" hangingPunct="0">
              <a:lnSpc>
                <a:spcPct val="90000"/>
              </a:lnSpc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400" kern="0" dirty="0">
                <a:latin typeface="+mn-lt"/>
              </a:rPr>
              <a:t>Exclusive Software Reseller</a:t>
            </a:r>
          </a:p>
          <a:p>
            <a:pPr marL="801688" lvl="2" indent="-115888" eaLnBrk="0" hangingPunct="0">
              <a:lnSpc>
                <a:spcPct val="90000"/>
              </a:lnSpc>
              <a:spcBef>
                <a:spcPct val="50000"/>
              </a:spcBef>
              <a:buClr>
                <a:srgbClr val="003366"/>
              </a:buClr>
              <a:buFontTx/>
              <a:buChar char="-"/>
              <a:defRPr/>
            </a:pPr>
            <a:r>
              <a:rPr lang="en-US" sz="1300" kern="0" dirty="0">
                <a:latin typeface="+mn-lt"/>
              </a:rPr>
              <a:t>QBase - Database analytics, fraud detection and business intelligence</a:t>
            </a:r>
          </a:p>
          <a:p>
            <a:pPr marL="801688" lvl="2" indent="-115888" eaLnBrk="0" hangingPunct="0">
              <a:lnSpc>
                <a:spcPct val="90000"/>
              </a:lnSpc>
              <a:spcBef>
                <a:spcPct val="50000"/>
              </a:spcBef>
              <a:buClr>
                <a:srgbClr val="003366"/>
              </a:buClr>
              <a:buFontTx/>
              <a:buChar char="-"/>
              <a:defRPr/>
            </a:pPr>
            <a:r>
              <a:rPr lang="en-US" sz="1300" kern="0" dirty="0" err="1">
                <a:latin typeface="+mn-lt"/>
              </a:rPr>
              <a:t>Triumfant</a:t>
            </a:r>
            <a:r>
              <a:rPr lang="en-US" sz="1300" kern="0" dirty="0">
                <a:latin typeface="+mn-lt"/>
              </a:rPr>
              <a:t> - Desktop compliance   </a:t>
            </a:r>
          </a:p>
          <a:p>
            <a:pPr marL="571500" lvl="1" indent="-230188" eaLnBrk="0" hangingPunct="0">
              <a:lnSpc>
                <a:spcPct val="90000"/>
              </a:lnSpc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400" kern="0" dirty="0">
                <a:latin typeface="+mn-lt"/>
              </a:rPr>
              <a:t>On Demand – Human Resourcing</a:t>
            </a:r>
          </a:p>
          <a:p>
            <a:pPr marL="227013" indent="-227013" eaLnBrk="0" hangingPunct="0">
              <a:lnSpc>
                <a:spcPct val="90000"/>
              </a:lnSpc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US" sz="2000" kern="0" dirty="0">
                <a:latin typeface="+mn-lt"/>
              </a:rPr>
              <a:t>List IRS/Treasury contracts</a:t>
            </a:r>
          </a:p>
          <a:p>
            <a:pPr marL="571500" lvl="1" indent="-230188" eaLnBrk="0" hangingPunct="0">
              <a:lnSpc>
                <a:spcPct val="90000"/>
              </a:lnSpc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400" kern="0" dirty="0">
                <a:latin typeface="+mn-lt"/>
              </a:rPr>
              <a:t>NA</a:t>
            </a:r>
          </a:p>
          <a:p>
            <a:pPr marL="227013" indent="-227013" eaLnBrk="0" hangingPunct="0">
              <a:lnSpc>
                <a:spcPct val="90000"/>
              </a:lnSpc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US" sz="2000" kern="0" dirty="0">
                <a:latin typeface="+mn-lt"/>
              </a:rPr>
              <a:t>Largest Company award</a:t>
            </a:r>
          </a:p>
          <a:p>
            <a:pPr marL="571500" lvl="1" indent="-230188" eaLnBrk="0" hangingPunct="0">
              <a:lnSpc>
                <a:spcPct val="90000"/>
              </a:lnSpc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400" kern="0" dirty="0">
                <a:latin typeface="+mn-lt"/>
              </a:rPr>
              <a:t>State of Ohio with Accenture  $4.2 MM </a:t>
            </a:r>
          </a:p>
          <a:p>
            <a:pPr marL="571500" lvl="1" indent="-230188" eaLnBrk="0" hangingPunct="0">
              <a:lnSpc>
                <a:spcPct val="90000"/>
              </a:lnSpc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400" kern="0" dirty="0">
                <a:latin typeface="+mn-lt"/>
              </a:rPr>
              <a:t>Ohio State University  $3 MM</a:t>
            </a:r>
            <a:r>
              <a:rPr lang="en-US" kern="0" dirty="0">
                <a:latin typeface="+mn-lt"/>
              </a:rPr>
              <a:t>	</a:t>
            </a:r>
          </a:p>
          <a:p>
            <a:pPr marL="571500" lvl="1" indent="-230188" eaLnBrk="0" hangingPunct="0">
              <a:lnSpc>
                <a:spcPct val="90000"/>
              </a:lnSpc>
              <a:spcBef>
                <a:spcPct val="50000"/>
              </a:spcBef>
              <a:buClr>
                <a:srgbClr val="000066"/>
              </a:buClr>
              <a:buSzPct val="70000"/>
              <a:defRPr/>
            </a:pPr>
            <a:endParaRPr lang="en-US" sz="2000" kern="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4035" name="Picture 2" descr="Internal Revenue Service United States Department of the Treasu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0"/>
            <a:ext cx="25908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d:\Documents and Settings\annette.tarver\Local Settings\Temporary Internet Files\Content.IE5\BQCAOJTC\MPj0308875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2819400"/>
            <a:ext cx="2743200" cy="1828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 txBox="1">
            <a:spLocks noChangeArrowheads="1"/>
          </p:cNvSpPr>
          <p:nvPr/>
        </p:nvSpPr>
        <p:spPr bwMode="gray">
          <a:xfrm>
            <a:off x="685800" y="3048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US" sz="2400" b="1" kern="0" dirty="0">
              <a:latin typeface="+mj-lt"/>
              <a:ea typeface="+mj-ea"/>
              <a:cs typeface="+mj-cs"/>
            </a:endParaRPr>
          </a:p>
        </p:txBody>
      </p:sp>
      <p:pic>
        <p:nvPicPr>
          <p:cNvPr id="45058" name="Picture 23" descr="WE celebra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3124200"/>
            <a:ext cx="21717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034"/>
          <p:cNvSpPr txBox="1">
            <a:spLocks noChangeArrowheads="1"/>
          </p:cNvSpPr>
          <p:nvPr/>
        </p:nvSpPr>
        <p:spPr bwMode="auto">
          <a:xfrm>
            <a:off x="152400" y="2097088"/>
            <a:ext cx="4343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60000"/>
              </a:spcBef>
            </a:pPr>
            <a:endParaRPr lang="en-US" sz="2600" b="1">
              <a:solidFill>
                <a:srgbClr val="000066"/>
              </a:solidFill>
            </a:endParaRPr>
          </a:p>
        </p:txBody>
      </p:sp>
      <p:sp>
        <p:nvSpPr>
          <p:cNvPr id="8" name="Rectangle 1036"/>
          <p:cNvSpPr>
            <a:spLocks noChangeArrowheads="1"/>
          </p:cNvSpPr>
          <p:nvPr/>
        </p:nvSpPr>
        <p:spPr bwMode="gray">
          <a:xfrm>
            <a:off x="4419600" y="2438400"/>
            <a:ext cx="4267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lnSpc>
                <a:spcPct val="200000"/>
              </a:lnSpc>
            </a:pPr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gray">
          <a:xfrm>
            <a:off x="533400" y="1295400"/>
            <a:ext cx="7772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7013" indent="-227013" eaLnBrk="0" hangingPunct="0"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US" sz="2000" b="1" kern="0" dirty="0">
                <a:latin typeface="+mn-lt"/>
              </a:rPr>
              <a:t>Contracting Vehicles</a:t>
            </a:r>
          </a:p>
          <a:p>
            <a:pPr marL="684213" lvl="1" indent="-227013" eaLnBrk="0" hangingPunct="0">
              <a:spcBef>
                <a:spcPct val="5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itchFamily="2" charset="2"/>
              <a:buChar char="q"/>
              <a:defRPr/>
            </a:pPr>
            <a:r>
              <a:rPr lang="en-US" sz="1600" b="1" kern="0" dirty="0">
                <a:latin typeface="+mn-lt"/>
              </a:rPr>
              <a:t>8(a)</a:t>
            </a:r>
          </a:p>
          <a:p>
            <a:pPr marL="684213" lvl="1" indent="-227013" eaLnBrk="0" hangingPunct="0">
              <a:spcBef>
                <a:spcPct val="5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itchFamily="2" charset="2"/>
              <a:buChar char="q"/>
              <a:defRPr/>
            </a:pPr>
            <a:r>
              <a:rPr lang="en-US" sz="1600" b="1" kern="0" dirty="0">
                <a:latin typeface="+mn-lt"/>
              </a:rPr>
              <a:t> GSA Contract</a:t>
            </a:r>
          </a:p>
          <a:p>
            <a:pPr marL="684213" lvl="1" indent="-227013" eaLnBrk="0" hangingPunct="0">
              <a:spcBef>
                <a:spcPct val="5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itchFamily="2" charset="2"/>
              <a:buChar char="q"/>
              <a:defRPr/>
            </a:pPr>
            <a:r>
              <a:rPr lang="en-US" sz="1600" b="1" kern="0" dirty="0">
                <a:latin typeface="+mn-lt"/>
              </a:rPr>
              <a:t>HUBZone </a:t>
            </a:r>
          </a:p>
          <a:p>
            <a:pPr marL="684213" lvl="1" indent="-227013" eaLnBrk="0" hangingPunct="0">
              <a:spcBef>
                <a:spcPct val="5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itchFamily="2" charset="2"/>
              <a:buChar char="q"/>
              <a:defRPr/>
            </a:pPr>
            <a:r>
              <a:rPr lang="en-US" sz="1600" b="1" kern="0" dirty="0">
                <a:latin typeface="+mn-lt"/>
              </a:rPr>
              <a:t>WBENC</a:t>
            </a:r>
          </a:p>
          <a:p>
            <a:pPr marL="684213" lvl="1" indent="-227013" eaLnBrk="0" hangingPunct="0">
              <a:spcBef>
                <a:spcPct val="5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itchFamily="2" charset="2"/>
              <a:buChar char="q"/>
              <a:defRPr/>
            </a:pPr>
            <a:r>
              <a:rPr lang="en-US" sz="1600" b="1" kern="0" dirty="0">
                <a:latin typeface="+mn-lt"/>
              </a:rPr>
              <a:t> NMSDC</a:t>
            </a:r>
          </a:p>
          <a:p>
            <a:pPr marL="684213" lvl="1" indent="-227013" eaLnBrk="0" hangingPunct="0">
              <a:spcBef>
                <a:spcPct val="50000"/>
              </a:spcBef>
              <a:buClr>
                <a:schemeClr val="accent6">
                  <a:lumMod val="75000"/>
                </a:schemeClr>
              </a:buClr>
              <a:buSzPct val="80000"/>
              <a:defRPr/>
            </a:pPr>
            <a:endParaRPr lang="en-US" sz="1600" b="1" kern="0" dirty="0">
              <a:latin typeface="+mn-lt"/>
            </a:endParaRPr>
          </a:p>
          <a:p>
            <a:pPr marL="227013" indent="-227013" eaLnBrk="0" hangingPunct="0"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US" sz="2000" b="1" kern="0" dirty="0">
                <a:latin typeface="+mn-lt"/>
              </a:rPr>
              <a:t>Awards &amp; Recognition</a:t>
            </a:r>
            <a:endParaRPr lang="en-US" sz="2000" kern="0" dirty="0">
              <a:latin typeface="+mn-lt"/>
            </a:endParaRPr>
          </a:p>
          <a:p>
            <a:pPr marL="1028700" lvl="2" indent="-230188" eaLnBrk="0" hangingPunct="0"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1600" b="1" kern="0" dirty="0">
                <a:latin typeface="+mn-lt"/>
              </a:rPr>
              <a:t>Tri State Top 25 MBE Firms (2004-2008)</a:t>
            </a:r>
            <a:endParaRPr lang="en-US" sz="1600" kern="0" dirty="0">
              <a:latin typeface="+mn-lt"/>
            </a:endParaRPr>
          </a:p>
          <a:p>
            <a:pPr marL="1028700" lvl="2" indent="-230188" eaLnBrk="0" hangingPunct="0"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1600" b="1" kern="0" dirty="0">
                <a:latin typeface="+mn-lt"/>
              </a:rPr>
              <a:t>Tri State Top 25 Women Owned Firms (2004-2007)</a:t>
            </a:r>
            <a:endParaRPr lang="en-US" sz="1600" kern="0" dirty="0">
              <a:latin typeface="+mn-lt"/>
            </a:endParaRPr>
          </a:p>
          <a:p>
            <a:pPr marL="1028700" lvl="2" indent="-230188" eaLnBrk="0" hangingPunct="0"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1600" b="1" kern="0" dirty="0">
                <a:latin typeface="+mn-lt"/>
              </a:rPr>
              <a:t>Woman Business of the Year (2006 &amp; 2008)</a:t>
            </a:r>
            <a:endParaRPr lang="en-US" sz="1600" kern="0" dirty="0">
              <a:latin typeface="+mn-lt"/>
            </a:endParaRPr>
          </a:p>
          <a:p>
            <a:pPr marL="1028700" lvl="2" indent="-230188" eaLnBrk="0" hangingPunct="0"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1600" b="1" i="1" kern="0" dirty="0">
                <a:latin typeface="+mn-lt"/>
              </a:rPr>
              <a:t>Business Courier  </a:t>
            </a:r>
            <a:r>
              <a:rPr lang="en-US" sz="1600" b="1" kern="0" dirty="0">
                <a:latin typeface="+mn-lt"/>
              </a:rPr>
              <a:t>Fast 55 (2007 &amp; 2008) </a:t>
            </a:r>
            <a:endParaRPr lang="en-US" sz="1600" kern="0" dirty="0">
              <a:latin typeface="+mn-lt"/>
            </a:endParaRPr>
          </a:p>
        </p:txBody>
      </p:sp>
      <p:pic>
        <p:nvPicPr>
          <p:cNvPr id="45062" name="Picture 2" descr="Internal Revenue Service United States Department of the Treasur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0"/>
            <a:ext cx="25908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685800" y="609600"/>
            <a:ext cx="4100513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kern="0" dirty="0">
                <a:solidFill>
                  <a:srgbClr val="000000"/>
                </a:solidFill>
                <a:latin typeface="+mn-lt"/>
                <a:ea typeface="+mj-ea"/>
                <a:cs typeface="+mj-cs"/>
              </a:rPr>
              <a:t>Who is BCSO, LLC?</a:t>
            </a:r>
          </a:p>
        </p:txBody>
      </p:sp>
      <p:sp>
        <p:nvSpPr>
          <p:cNvPr id="45064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 </a:t>
            </a:r>
          </a:p>
        </p:txBody>
      </p:sp>
      <p:pic>
        <p:nvPicPr>
          <p:cNvPr id="45065" name="Picture 2" descr="SBA Homepage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91000" y="1752600"/>
            <a:ext cx="12287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6" name="Picture 4" descr="GSA Logo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9000" y="2819400"/>
            <a:ext cx="28098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5" fill="hold" grpId="0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1" name="Group 14"/>
          <p:cNvGrpSpPr>
            <a:grpSpLocks/>
          </p:cNvGrpSpPr>
          <p:nvPr/>
        </p:nvGrpSpPr>
        <p:grpSpPr bwMode="auto">
          <a:xfrm>
            <a:off x="2667000" y="2286000"/>
            <a:ext cx="3505200" cy="2693988"/>
            <a:chOff x="2209800" y="2362200"/>
            <a:chExt cx="4151119" cy="2845904"/>
          </a:xfrm>
        </p:grpSpPr>
        <p:pic>
          <p:nvPicPr>
            <p:cNvPr id="46088" name="Picture 2" descr="http://www.space-rockets.com/photo/congress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209800" y="3760304"/>
              <a:ext cx="2057400" cy="1427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089" name="Picture 4" descr="http://www.stourbridge.ac.uk/courses/higher/images/cap-and-certificate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67200" y="2362200"/>
              <a:ext cx="2057400" cy="1426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090" name="Picture 8" descr="http://www.lettersandsigns.com/new_letters_signs/plaques/images/plaques_military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267200" y="3836504"/>
              <a:ext cx="2093719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091" name="Picture 10" descr="http://www.oll.state.oh.us/content_files_system/default/your_state/ohio_statehouse/photos/senate_building_01.jp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09800" y="2362200"/>
              <a:ext cx="2057400" cy="1407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6082" name="TextBox 19"/>
          <p:cNvSpPr txBox="1">
            <a:spLocks noChangeArrowheads="1"/>
          </p:cNvSpPr>
          <p:nvPr/>
        </p:nvSpPr>
        <p:spPr bwMode="auto">
          <a:xfrm>
            <a:off x="2971800" y="50292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Federal</a:t>
            </a:r>
          </a:p>
        </p:txBody>
      </p:sp>
      <p:sp>
        <p:nvSpPr>
          <p:cNvPr id="46083" name="TextBox 20"/>
          <p:cNvSpPr txBox="1">
            <a:spLocks noChangeArrowheads="1"/>
          </p:cNvSpPr>
          <p:nvPr/>
        </p:nvSpPr>
        <p:spPr bwMode="auto">
          <a:xfrm>
            <a:off x="4495800" y="5040313"/>
            <a:ext cx="2362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Armed Forces</a:t>
            </a:r>
          </a:p>
        </p:txBody>
      </p:sp>
      <p:sp>
        <p:nvSpPr>
          <p:cNvPr id="46084" name="TextBox 21"/>
          <p:cNvSpPr txBox="1">
            <a:spLocks noChangeArrowheads="1"/>
          </p:cNvSpPr>
          <p:nvPr/>
        </p:nvSpPr>
        <p:spPr bwMode="auto">
          <a:xfrm>
            <a:off x="2514600" y="1905000"/>
            <a:ext cx="1981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State and Local</a:t>
            </a:r>
          </a:p>
        </p:txBody>
      </p:sp>
      <p:sp>
        <p:nvSpPr>
          <p:cNvPr id="46085" name="TextBox 22"/>
          <p:cNvSpPr txBox="1">
            <a:spLocks noChangeArrowheads="1"/>
          </p:cNvSpPr>
          <p:nvPr/>
        </p:nvSpPr>
        <p:spPr bwMode="auto">
          <a:xfrm>
            <a:off x="4419600" y="1905000"/>
            <a:ext cx="2362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Higher Education</a:t>
            </a:r>
          </a:p>
        </p:txBody>
      </p:sp>
      <p:sp>
        <p:nvSpPr>
          <p:cNvPr id="26" name="Rectangle 2"/>
          <p:cNvSpPr txBox="1">
            <a:spLocks noChangeArrowheads="1"/>
          </p:cNvSpPr>
          <p:nvPr/>
        </p:nvSpPr>
        <p:spPr bwMode="gray">
          <a:xfrm>
            <a:off x="685800" y="3048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2400" b="1" kern="0" dirty="0">
                <a:latin typeface="+mj-lt"/>
                <a:ea typeface="+mj-ea"/>
                <a:cs typeface="+mj-cs"/>
              </a:rPr>
              <a:t>Our Target Verticals</a:t>
            </a:r>
            <a:endParaRPr lang="en-US" sz="2400" b="1" kern="0" dirty="0">
              <a:latin typeface="+mj-lt"/>
              <a:ea typeface="+mj-ea"/>
              <a:cs typeface="+mj-cs"/>
            </a:endParaRPr>
          </a:p>
        </p:txBody>
      </p:sp>
      <p:pic>
        <p:nvPicPr>
          <p:cNvPr id="46087" name="Picture 2" descr="Internal Revenue Service United States Department of the Treasury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53200" y="0"/>
            <a:ext cx="25908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5" name="Group 27"/>
          <p:cNvGrpSpPr>
            <a:grpSpLocks/>
          </p:cNvGrpSpPr>
          <p:nvPr/>
        </p:nvGrpSpPr>
        <p:grpSpPr bwMode="auto">
          <a:xfrm>
            <a:off x="876300" y="2133600"/>
            <a:ext cx="7391400" cy="3200400"/>
            <a:chOff x="838200" y="1905000"/>
            <a:chExt cx="7391400" cy="3200400"/>
          </a:xfrm>
        </p:grpSpPr>
        <p:sp>
          <p:nvSpPr>
            <p:cNvPr id="47108" name="Rectangle 24"/>
            <p:cNvSpPr>
              <a:spLocks noChangeArrowheads="1"/>
            </p:cNvSpPr>
            <p:nvPr/>
          </p:nvSpPr>
          <p:spPr bwMode="auto">
            <a:xfrm>
              <a:off x="4572000" y="1905000"/>
              <a:ext cx="3657600" cy="160020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09" name="Rectangle 23"/>
            <p:cNvSpPr>
              <a:spLocks noChangeArrowheads="1"/>
            </p:cNvSpPr>
            <p:nvPr/>
          </p:nvSpPr>
          <p:spPr bwMode="auto">
            <a:xfrm>
              <a:off x="914400" y="3505200"/>
              <a:ext cx="3657600" cy="1600200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0" name="Rectangle 22"/>
            <p:cNvSpPr>
              <a:spLocks noChangeArrowheads="1"/>
            </p:cNvSpPr>
            <p:nvPr/>
          </p:nvSpPr>
          <p:spPr bwMode="auto">
            <a:xfrm>
              <a:off x="914400" y="1905000"/>
              <a:ext cx="3657600" cy="16002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1" name="Text Box 8"/>
            <p:cNvSpPr txBox="1">
              <a:spLocks noChangeArrowheads="1"/>
            </p:cNvSpPr>
            <p:nvPr/>
          </p:nvSpPr>
          <p:spPr bwMode="auto">
            <a:xfrm>
              <a:off x="838200" y="2060575"/>
              <a:ext cx="38608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Management Solutions</a:t>
              </a:r>
            </a:p>
          </p:txBody>
        </p:sp>
        <p:sp>
          <p:nvSpPr>
            <p:cNvPr id="47112" name="Text Box 9"/>
            <p:cNvSpPr txBox="1">
              <a:spLocks noChangeArrowheads="1"/>
            </p:cNvSpPr>
            <p:nvPr/>
          </p:nvSpPr>
          <p:spPr bwMode="auto">
            <a:xfrm>
              <a:off x="838200" y="3505200"/>
              <a:ext cx="36576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Enterprise Solutions</a:t>
              </a:r>
            </a:p>
          </p:txBody>
        </p:sp>
        <p:sp>
          <p:nvSpPr>
            <p:cNvPr id="47113" name="Text Box 12"/>
            <p:cNvSpPr txBox="1">
              <a:spLocks noChangeArrowheads="1"/>
            </p:cNvSpPr>
            <p:nvPr/>
          </p:nvSpPr>
          <p:spPr bwMode="auto">
            <a:xfrm>
              <a:off x="1193800" y="2441575"/>
              <a:ext cx="3556000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900">
                  <a:solidFill>
                    <a:schemeClr val="bg1"/>
                  </a:solidFill>
                </a:rPr>
                <a:t>Management Consulting</a:t>
              </a:r>
            </a:p>
            <a:p>
              <a:r>
                <a:rPr lang="en-US" sz="900">
                  <a:solidFill>
                    <a:schemeClr val="bg1"/>
                  </a:solidFill>
                </a:rPr>
                <a:t>Project Management Office</a:t>
              </a:r>
            </a:p>
            <a:p>
              <a:r>
                <a:rPr lang="en-US" sz="900">
                  <a:solidFill>
                    <a:schemeClr val="bg1"/>
                  </a:solidFill>
                </a:rPr>
                <a:t>Assessment &amp; Strategy Consulting</a:t>
              </a:r>
            </a:p>
            <a:p>
              <a:r>
                <a:rPr lang="en-US" sz="900">
                  <a:solidFill>
                    <a:schemeClr val="bg1"/>
                  </a:solidFill>
                </a:rPr>
                <a:t>Business Process Analysis &amp; Re-engineering</a:t>
              </a:r>
            </a:p>
            <a:p>
              <a:endParaRPr lang="en-US" sz="900">
                <a:solidFill>
                  <a:schemeClr val="bg1"/>
                </a:solidFill>
              </a:endParaRPr>
            </a:p>
          </p:txBody>
        </p:sp>
        <p:sp>
          <p:nvSpPr>
            <p:cNvPr id="47114" name="Rectangle 25"/>
            <p:cNvSpPr>
              <a:spLocks noChangeArrowheads="1"/>
            </p:cNvSpPr>
            <p:nvPr/>
          </p:nvSpPr>
          <p:spPr bwMode="auto">
            <a:xfrm>
              <a:off x="4572000" y="3505200"/>
              <a:ext cx="3657600" cy="1600200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5" name="Text Box 27"/>
            <p:cNvSpPr txBox="1">
              <a:spLocks noChangeArrowheads="1"/>
            </p:cNvSpPr>
            <p:nvPr/>
          </p:nvSpPr>
          <p:spPr bwMode="auto">
            <a:xfrm>
              <a:off x="5029200" y="4019550"/>
              <a:ext cx="2362200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 typeface="Arial" charset="0"/>
                <a:buChar char="•"/>
              </a:pPr>
              <a:r>
                <a:rPr lang="en-US" sz="900">
                  <a:solidFill>
                    <a:schemeClr val="bg1"/>
                  </a:solidFill>
                </a:rPr>
                <a:t>Qbase – Database Analysis, Fraud Detection and Business Intelligence</a:t>
              </a:r>
            </a:p>
            <a:p>
              <a:pPr>
                <a:buFont typeface="Arial" charset="0"/>
                <a:buChar char="•"/>
              </a:pPr>
              <a:r>
                <a:rPr lang="en-US" sz="900">
                  <a:solidFill>
                    <a:schemeClr val="bg1"/>
                  </a:solidFill>
                </a:rPr>
                <a:t>Triumfant – Desktop Compliance, Security, power management and FDCC compliance</a:t>
              </a:r>
            </a:p>
          </p:txBody>
        </p:sp>
        <p:sp>
          <p:nvSpPr>
            <p:cNvPr id="47116" name="Text Box 14"/>
            <p:cNvSpPr txBox="1">
              <a:spLocks noChangeArrowheads="1"/>
            </p:cNvSpPr>
            <p:nvPr/>
          </p:nvSpPr>
          <p:spPr bwMode="auto">
            <a:xfrm>
              <a:off x="4876800" y="2353270"/>
              <a:ext cx="209973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900">
                  <a:solidFill>
                    <a:schemeClr val="bg1"/>
                  </a:solidFill>
                </a:rPr>
                <a:t>Infrastructure </a:t>
              </a:r>
            </a:p>
            <a:p>
              <a:r>
                <a:rPr lang="en-US" sz="900">
                  <a:solidFill>
                    <a:schemeClr val="bg1"/>
                  </a:solidFill>
                </a:rPr>
                <a:t>Network </a:t>
              </a:r>
            </a:p>
            <a:p>
              <a:r>
                <a:rPr lang="en-US" sz="900">
                  <a:solidFill>
                    <a:schemeClr val="bg1"/>
                  </a:solidFill>
                </a:rPr>
                <a:t>Microsoft Infrastructure Services</a:t>
              </a:r>
            </a:p>
            <a:p>
              <a:pPr>
                <a:buFont typeface="Arial" charset="0"/>
                <a:buChar char="•"/>
              </a:pPr>
              <a:r>
                <a:rPr lang="en-US" sz="900">
                  <a:solidFill>
                    <a:schemeClr val="bg1"/>
                  </a:solidFill>
                </a:rPr>
                <a:t>Email Migration</a:t>
              </a:r>
            </a:p>
            <a:p>
              <a:pPr>
                <a:buFont typeface="Arial" charset="0"/>
                <a:buChar char="•"/>
              </a:pPr>
              <a:r>
                <a:rPr lang="en-US" sz="900">
                  <a:solidFill>
                    <a:schemeClr val="bg1"/>
                  </a:solidFill>
                </a:rPr>
                <a:t>Server Migration</a:t>
              </a:r>
            </a:p>
            <a:p>
              <a:pPr>
                <a:buFont typeface="Arial" charset="0"/>
                <a:buChar char="•"/>
              </a:pPr>
              <a:r>
                <a:rPr lang="en-US" sz="900">
                  <a:solidFill>
                    <a:schemeClr val="bg1"/>
                  </a:solidFill>
                </a:rPr>
                <a:t>Virtualization</a:t>
              </a:r>
            </a:p>
          </p:txBody>
        </p:sp>
        <p:sp>
          <p:nvSpPr>
            <p:cNvPr id="47117" name="Text Box 10"/>
            <p:cNvSpPr txBox="1">
              <a:spLocks noChangeArrowheads="1"/>
            </p:cNvSpPr>
            <p:nvPr/>
          </p:nvSpPr>
          <p:spPr bwMode="auto">
            <a:xfrm>
              <a:off x="4800600" y="1972270"/>
              <a:ext cx="32766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Infrastructure Solutions</a:t>
              </a:r>
            </a:p>
          </p:txBody>
        </p:sp>
        <p:sp>
          <p:nvSpPr>
            <p:cNvPr id="47118" name="Text Box 26"/>
            <p:cNvSpPr txBox="1">
              <a:spLocks noChangeArrowheads="1"/>
            </p:cNvSpPr>
            <p:nvPr/>
          </p:nvSpPr>
          <p:spPr bwMode="auto">
            <a:xfrm>
              <a:off x="4724400" y="3733800"/>
              <a:ext cx="33528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Software Solutions</a:t>
              </a:r>
            </a:p>
          </p:txBody>
        </p:sp>
        <p:sp>
          <p:nvSpPr>
            <p:cNvPr id="47119" name="Text Box 13"/>
            <p:cNvSpPr txBox="1">
              <a:spLocks noChangeArrowheads="1"/>
            </p:cNvSpPr>
            <p:nvPr/>
          </p:nvSpPr>
          <p:spPr bwMode="auto">
            <a:xfrm>
              <a:off x="1219200" y="3880872"/>
              <a:ext cx="3962400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900">
                  <a:solidFill>
                    <a:schemeClr val="bg1"/>
                  </a:solidFill>
                </a:rPr>
                <a:t>Enterprise Architecture &amp; Design</a:t>
              </a:r>
            </a:p>
            <a:p>
              <a:r>
                <a:rPr lang="en-US" sz="900">
                  <a:solidFill>
                    <a:schemeClr val="bg1"/>
                  </a:solidFill>
                </a:rPr>
                <a:t>Enterprise Resource Planning</a:t>
              </a:r>
            </a:p>
            <a:p>
              <a:pPr>
                <a:buFont typeface="Arial" charset="0"/>
                <a:buChar char="•"/>
              </a:pPr>
              <a:r>
                <a:rPr lang="en-US" sz="900">
                  <a:solidFill>
                    <a:schemeClr val="bg1"/>
                  </a:solidFill>
                </a:rPr>
                <a:t>PeopleSoft, Oracle, SAP</a:t>
              </a:r>
            </a:p>
            <a:p>
              <a:r>
                <a:rPr lang="en-US" sz="900">
                  <a:solidFill>
                    <a:schemeClr val="bg1"/>
                  </a:solidFill>
                </a:rPr>
                <a:t>Application Development - Microsoft, Java</a:t>
              </a:r>
            </a:p>
            <a:p>
              <a:r>
                <a:rPr lang="en-US" sz="900">
                  <a:solidFill>
                    <a:schemeClr val="bg1"/>
                  </a:solidFill>
                </a:rPr>
                <a:t>Content Management Solutions</a:t>
              </a:r>
            </a:p>
            <a:p>
              <a:r>
                <a:rPr lang="en-US" sz="900">
                  <a:solidFill>
                    <a:schemeClr val="bg1"/>
                  </a:solidFill>
                </a:rPr>
                <a:t>Enterprise Application Integration</a:t>
              </a:r>
            </a:p>
            <a:p>
              <a:pPr>
                <a:buFont typeface="Arial" charset="0"/>
                <a:buChar char="•"/>
              </a:pPr>
              <a:r>
                <a:rPr lang="en-US" sz="900">
                  <a:solidFill>
                    <a:schemeClr val="bg1"/>
                  </a:solidFill>
                </a:rPr>
                <a:t>BEA</a:t>
              </a:r>
            </a:p>
            <a:p>
              <a:endParaRPr lang="en-US" sz="900">
                <a:solidFill>
                  <a:schemeClr val="bg1"/>
                </a:solidFill>
              </a:endParaRPr>
            </a:p>
          </p:txBody>
        </p:sp>
      </p:grpSp>
      <p:sp>
        <p:nvSpPr>
          <p:cNvPr id="20" name="Rectangle 2"/>
          <p:cNvSpPr txBox="1">
            <a:spLocks noChangeArrowheads="1"/>
          </p:cNvSpPr>
          <p:nvPr/>
        </p:nvSpPr>
        <p:spPr bwMode="gray">
          <a:xfrm>
            <a:off x="685800" y="3048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2400" b="1" kern="0" dirty="0">
                <a:latin typeface="+mj-lt"/>
                <a:ea typeface="+mj-ea"/>
                <a:cs typeface="+mj-cs"/>
              </a:rPr>
              <a:t>Our Service Offerings</a:t>
            </a:r>
            <a:endParaRPr lang="en-US" sz="2400" b="1" kern="0" dirty="0">
              <a:latin typeface="+mj-lt"/>
              <a:ea typeface="+mj-ea"/>
              <a:cs typeface="+mj-cs"/>
            </a:endParaRPr>
          </a:p>
        </p:txBody>
      </p:sp>
      <p:pic>
        <p:nvPicPr>
          <p:cNvPr id="47107" name="Picture 2" descr="Internal Revenue Service United States Department of the Treasur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0"/>
            <a:ext cx="25908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 txBox="1">
            <a:spLocks noChangeArrowheads="1"/>
          </p:cNvSpPr>
          <p:nvPr/>
        </p:nvSpPr>
        <p:spPr bwMode="gray">
          <a:xfrm>
            <a:off x="685800" y="3048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2400" b="1" kern="0" dirty="0">
                <a:latin typeface="+mj-lt"/>
                <a:ea typeface="+mj-ea"/>
                <a:cs typeface="+mj-cs"/>
              </a:rPr>
              <a:t>Our Engagement Strategy</a:t>
            </a:r>
            <a:endParaRPr lang="en-US" sz="2400" b="1" kern="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914400" y="1600200"/>
          <a:ext cx="65532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9" name="Picture 3" descr="C:\Users\annette.tarver\AppData\Local\Microsoft\Windows\Temporary Internet Files\Content.IE5\N6VMHA61\MPj02851380000[1].jpg"/>
          <p:cNvPicPr>
            <a:picLocks noChangeAspect="1" noChangeArrowheads="1"/>
          </p:cNvPicPr>
          <p:nvPr/>
        </p:nvPicPr>
        <p:blipFill>
          <a:blip r:embed="rId6"/>
          <a:srcRect t="22840"/>
          <a:stretch>
            <a:fillRect/>
          </a:stretch>
        </p:blipFill>
        <p:spPr bwMode="auto">
          <a:xfrm>
            <a:off x="3657600" y="2743200"/>
            <a:ext cx="1752600" cy="20593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9156" name="Picture 2" descr="Internal Revenue Service United States Department of the Treasury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53200" y="0"/>
            <a:ext cx="25908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 txBox="1">
            <a:spLocks noChangeArrowheads="1"/>
          </p:cNvSpPr>
          <p:nvPr/>
        </p:nvSpPr>
        <p:spPr bwMode="gray">
          <a:xfrm>
            <a:off x="685800" y="3048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2400" b="1" kern="0" dirty="0">
                <a:latin typeface="+mj-lt"/>
                <a:ea typeface="+mj-ea"/>
                <a:cs typeface="+mj-cs"/>
              </a:rPr>
              <a:t>In Summary</a:t>
            </a:r>
            <a:endParaRPr lang="en-US" sz="2400" b="1" kern="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Rectangle 10"/>
          <p:cNvSpPr txBox="1">
            <a:spLocks noChangeArrowheads="1"/>
          </p:cNvSpPr>
          <p:nvPr/>
        </p:nvSpPr>
        <p:spPr>
          <a:xfrm>
            <a:off x="457200" y="1371600"/>
            <a:ext cx="7924800" cy="4114800"/>
          </a:xfrm>
          <a:prstGeom prst="rect">
            <a:avLst/>
          </a:prstGeom>
        </p:spPr>
        <p:txBody>
          <a:bodyPr/>
          <a:lstStyle/>
          <a:p>
            <a:pPr marL="227013" indent="-227013">
              <a:spcBef>
                <a:spcPct val="50000"/>
              </a:spcBef>
              <a:buClr>
                <a:schemeClr val="bg2"/>
              </a:buClr>
              <a:buFont typeface="Wingdings" pitchFamily="2" charset="2"/>
              <a:buNone/>
              <a:defRPr/>
            </a:pPr>
            <a:r>
              <a:rPr lang="en-US" sz="2000" b="1" kern="0" dirty="0">
                <a:solidFill>
                  <a:srgbClr val="00305E"/>
                </a:solidFill>
                <a:latin typeface="+mn-lt"/>
              </a:rPr>
              <a:t>At BCSO, LLC we:</a:t>
            </a:r>
          </a:p>
          <a:p>
            <a:pPr marL="571500" lvl="1" indent="-230188"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600" kern="0" dirty="0">
                <a:latin typeface="+mn-lt"/>
              </a:rPr>
              <a:t>Have an outstanding customer retention track record</a:t>
            </a:r>
          </a:p>
          <a:p>
            <a:pPr marL="571500" lvl="1" indent="-230188"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600" kern="0" dirty="0">
                <a:latin typeface="+mn-lt"/>
              </a:rPr>
              <a:t>Have impeccable customer references</a:t>
            </a:r>
          </a:p>
          <a:p>
            <a:pPr marL="571500" lvl="1" indent="-230188"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600" kern="0" dirty="0">
                <a:latin typeface="+mn-lt"/>
              </a:rPr>
              <a:t>Have a proven track-record in software implementation and integration projects</a:t>
            </a:r>
          </a:p>
          <a:p>
            <a:pPr marL="571500" lvl="1" indent="-230188"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600" kern="0" dirty="0">
                <a:latin typeface="+mn-lt"/>
              </a:rPr>
              <a:t>Have defined processes and methods which are tailored to meet the customer’s requirements</a:t>
            </a:r>
          </a:p>
          <a:p>
            <a:pPr marL="571500" lvl="1" indent="-230188"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600" kern="0" dirty="0">
                <a:latin typeface="+mn-lt"/>
              </a:rPr>
              <a:t>Commit to on-time and on-budget delivery of services</a:t>
            </a:r>
          </a:p>
          <a:p>
            <a:pPr marL="571500" lvl="1" indent="-230188"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600" kern="0" dirty="0">
                <a:latin typeface="+mn-lt"/>
              </a:rPr>
              <a:t>Hire the best in the industry and have exceeded our customers expectations with our knowledge transfer capabilities</a:t>
            </a:r>
          </a:p>
          <a:p>
            <a:pPr marL="571500" lvl="1" indent="-230188">
              <a:spcBef>
                <a:spcPct val="50000"/>
              </a:spcBef>
              <a:buClr>
                <a:srgbClr val="000066"/>
              </a:buClr>
              <a:buSzPct val="70000"/>
              <a:buFont typeface="Wingdings" pitchFamily="2" charset="2"/>
              <a:buChar char="o"/>
              <a:defRPr/>
            </a:pPr>
            <a:r>
              <a:rPr lang="en-US" sz="1600" kern="0" dirty="0">
                <a:latin typeface="+mn-lt"/>
              </a:rPr>
              <a:t>Partner with organizations that provide value-add in meeting our customers requirements</a:t>
            </a:r>
          </a:p>
          <a:p>
            <a:pPr marL="227013" indent="-227013"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endParaRPr lang="en-US" sz="1600" kern="0" dirty="0">
              <a:latin typeface="+mn-lt"/>
            </a:endParaRPr>
          </a:p>
        </p:txBody>
      </p:sp>
      <p:pic>
        <p:nvPicPr>
          <p:cNvPr id="50179" name="Picture 2" descr="Internal Revenue Service United States Department of the Treasu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0"/>
            <a:ext cx="25908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 descr="d:\Documents and Settings\annette.tarver\Local Settings\Temporary Internet Files\Content.IE5\8HIJ0TU3\MPj0342003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105400"/>
            <a:ext cx="1981200" cy="1413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3"/>
          <p:cNvSpPr>
            <a:spLocks noChangeArrowheads="1"/>
          </p:cNvSpPr>
          <p:nvPr/>
        </p:nvSpPr>
        <p:spPr bwMode="gray">
          <a:xfrm>
            <a:off x="0" y="1905000"/>
            <a:ext cx="9144000" cy="3124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3588" name="Text Box 4"/>
          <p:cNvSpPr txBox="1">
            <a:spLocks noChangeArrowheads="1"/>
          </p:cNvSpPr>
          <p:nvPr/>
        </p:nvSpPr>
        <p:spPr bwMode="gray">
          <a:xfrm>
            <a:off x="0" y="5356225"/>
            <a:ext cx="91440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Headquarters:  8040 Hosbrook Rd, Suite 430 - Cincinnati, OH  45206 – Toll Free: 1-866-997-BCSO (2276) - Fax: 513.861.7666 </a:t>
            </a:r>
          </a:p>
          <a:p>
            <a:pPr algn="ctr">
              <a:spcBef>
                <a:spcPct val="50000"/>
              </a:spcBef>
            </a:pPr>
            <a:r>
              <a:rPr lang="en-US" sz="1200"/>
              <a:t>info@bcsohio.com - www.bcsohio.com</a:t>
            </a:r>
          </a:p>
          <a:p>
            <a:pPr algn="ctr">
              <a:spcBef>
                <a:spcPct val="50000"/>
              </a:spcBef>
            </a:pPr>
            <a:r>
              <a:rPr lang="en-US" sz="1200"/>
              <a:t>Cincinnati  -    Columbus   -   Dayton  -  Washington, DC</a:t>
            </a:r>
          </a:p>
          <a:p>
            <a:pPr algn="ctr">
              <a:spcBef>
                <a:spcPct val="50000"/>
              </a:spcBef>
            </a:pPr>
            <a:r>
              <a:rPr lang="en-US" sz="1000"/>
              <a:t> </a:t>
            </a:r>
          </a:p>
          <a:p>
            <a:pPr algn="ctr">
              <a:spcBef>
                <a:spcPct val="50000"/>
              </a:spcBef>
            </a:pPr>
            <a:endParaRPr lang="en-US" sz="1000"/>
          </a:p>
        </p:txBody>
      </p:sp>
      <p:grpSp>
        <p:nvGrpSpPr>
          <p:cNvPr id="51203" name="Group 16"/>
          <p:cNvGrpSpPr>
            <a:grpSpLocks/>
          </p:cNvGrpSpPr>
          <p:nvPr/>
        </p:nvGrpSpPr>
        <p:grpSpPr bwMode="auto">
          <a:xfrm>
            <a:off x="2370138" y="1978025"/>
            <a:ext cx="4335462" cy="2898775"/>
            <a:chOff x="2438400" y="1978051"/>
            <a:chExt cx="4334816" cy="2898749"/>
          </a:xfrm>
        </p:grpSpPr>
        <p:pic>
          <p:nvPicPr>
            <p:cNvPr id="51208" name="Picture 6" descr="http://i170.photobucket.com/albums/u263/jessemh431/cincinnati_skyline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67084" y="1978051"/>
              <a:ext cx="2057400" cy="1374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09" name="Picture 8" descr="http://www.greatermiamivalleyinvestigations.com/dayton_skyline_after_dark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38400" y="3505200"/>
              <a:ext cx="2086084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10" name="Picture 10" descr="http://www.biosci.ohio-state.edu/~osbp/images/overview/columbus_skyline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676884" y="1981200"/>
              <a:ext cx="2096332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Rectangle 2"/>
          <p:cNvSpPr txBox="1">
            <a:spLocks noChangeArrowheads="1"/>
          </p:cNvSpPr>
          <p:nvPr/>
        </p:nvSpPr>
        <p:spPr bwMode="gray">
          <a:xfrm>
            <a:off x="685800" y="3048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US" sz="2400" b="1" kern="0" dirty="0">
              <a:latin typeface="+mj-lt"/>
              <a:ea typeface="+mj-ea"/>
              <a:cs typeface="+mj-cs"/>
            </a:endParaRPr>
          </a:p>
        </p:txBody>
      </p:sp>
      <p:sp>
        <p:nvSpPr>
          <p:cNvPr id="51205" name="Title 17"/>
          <p:cNvSpPr>
            <a:spLocks noGrp="1"/>
          </p:cNvSpPr>
          <p:nvPr>
            <p:ph type="title"/>
          </p:nvPr>
        </p:nvSpPr>
        <p:spPr>
          <a:xfrm>
            <a:off x="914400" y="990600"/>
            <a:ext cx="8001000" cy="914400"/>
          </a:xfrm>
        </p:spPr>
        <p:txBody>
          <a:bodyPr/>
          <a:lstStyle/>
          <a:p>
            <a:r>
              <a:rPr lang="en-US" sz="1400" smtClean="0"/>
              <a:t>Contact Information:</a:t>
            </a:r>
            <a:br>
              <a:rPr lang="en-US" sz="1400" smtClean="0"/>
            </a:br>
            <a:r>
              <a:rPr lang="en-US" sz="1400" smtClean="0"/>
              <a:t/>
            </a:r>
            <a:br>
              <a:rPr lang="en-US" sz="1400" smtClean="0"/>
            </a:br>
            <a:r>
              <a:rPr lang="en-US" sz="1400" smtClean="0"/>
              <a:t>Annette Tarver	President	&amp; CEO		</a:t>
            </a:r>
            <a:r>
              <a:rPr lang="en-US" sz="1400" smtClean="0">
                <a:hlinkClick r:id="rId5"/>
              </a:rPr>
              <a:t>annette.tarver@bcsohio.com</a:t>
            </a:r>
            <a:r>
              <a:rPr lang="en-US" sz="1400" smtClean="0"/>
              <a:t> </a:t>
            </a:r>
            <a:br>
              <a:rPr lang="en-US" sz="1400" smtClean="0"/>
            </a:br>
            <a:r>
              <a:rPr lang="en-US" sz="1400" smtClean="0"/>
              <a:t>Gary McDonough	V.P. Business Development	</a:t>
            </a:r>
            <a:r>
              <a:rPr lang="en-US" sz="1400" smtClean="0">
                <a:hlinkClick r:id="rId6"/>
              </a:rPr>
              <a:t>gary.mcdonough@bcsohio.com</a:t>
            </a:r>
            <a:endParaRPr lang="en-US" smtClean="0"/>
          </a:p>
        </p:txBody>
      </p:sp>
      <p:pic>
        <p:nvPicPr>
          <p:cNvPr id="51206" name="Picture 2" descr="Internal Revenue Service United States Department of the Treasury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53200" y="0"/>
            <a:ext cx="25908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7" name="Picture 2" descr="C:\Users\annette.tarver\AppData\Local\Microsoft\Windows\Temporary Internet Files\Content.IE5\ROT3D5SJ\MPPH03845I0000[1]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72000" y="3505200"/>
            <a:ext cx="2133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8" grpId="0" autoUpdateAnimBg="0"/>
    </p:bldLst>
  </p:timing>
</p:sld>
</file>

<file path=ppt/theme/theme1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51B69"/>
        </a:solidFill>
        <a:ln w="9525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51B69"/>
        </a:solidFill>
        <a:ln w="9525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336</Words>
  <Application>Microsoft Office PowerPoint</Application>
  <PresentationFormat>On-screen Show (4:3)</PresentationFormat>
  <Paragraphs>80</Paragraphs>
  <Slides>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Wingdings</vt:lpstr>
      <vt:lpstr>Calibri</vt:lpstr>
      <vt:lpstr>Garamond</vt:lpstr>
      <vt:lpstr>1_Default Design</vt:lpstr>
      <vt:lpstr>Custom Design</vt:lpstr>
      <vt:lpstr>1_Custom Design</vt:lpstr>
      <vt:lpstr>2_Custom Design</vt:lpstr>
      <vt:lpstr>1_Default Design</vt:lpstr>
      <vt:lpstr>1_Default Design</vt:lpstr>
      <vt:lpstr>Photo Editor Photo</vt:lpstr>
      <vt:lpstr>Slide 1</vt:lpstr>
      <vt:lpstr>Slide 2</vt:lpstr>
      <vt:lpstr>  </vt:lpstr>
      <vt:lpstr>Slide 4</vt:lpstr>
      <vt:lpstr>Slide 5</vt:lpstr>
      <vt:lpstr>Slide 6</vt:lpstr>
      <vt:lpstr>Slide 7</vt:lpstr>
      <vt:lpstr>Contact Information:  Annette Tarver President &amp; CEO  annette.tarver@bcsohio.com  Gary McDonough V.P. Business Development gary.mcdonough@bcsohio.com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Are Some of Our Clients?</dc:title>
  <dc:creator>Gary.McDonough</dc:creator>
  <cp:lastModifiedBy>HJ3CB</cp:lastModifiedBy>
  <cp:revision>31</cp:revision>
  <dcterms:created xsi:type="dcterms:W3CDTF">2008-10-15T20:03:14Z</dcterms:created>
  <dcterms:modified xsi:type="dcterms:W3CDTF">2009-03-23T14:16:40Z</dcterms:modified>
</cp:coreProperties>
</file>