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969" autoAdjust="0"/>
  </p:normalViewPr>
  <p:slideViewPr>
    <p:cSldViewPr>
      <p:cViewPr varScale="1">
        <p:scale>
          <a:sx n="42" d="100"/>
          <a:sy n="42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76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36D6AF-65FB-42F5-99C5-347CC0CD4A86}" type="doc">
      <dgm:prSet loTypeId="urn:microsoft.com/office/officeart/2005/8/layout/matrix1" loCatId="matrix" qsTypeId="urn:microsoft.com/office/officeart/2005/8/quickstyle/simple5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9F98B222-D595-4894-8FA2-42A96DD6F487}">
      <dgm:prSet phldrT="[Text]"/>
      <dgm:spPr/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Project Management</a:t>
          </a:r>
          <a:endParaRPr lang="en-US" b="1" dirty="0">
            <a:solidFill>
              <a:srgbClr val="002060"/>
            </a:solidFill>
          </a:endParaRPr>
        </a:p>
      </dgm:t>
    </dgm:pt>
    <dgm:pt modelId="{9EFE564E-9822-4C55-B43D-565DD203ACA5}" type="parTrans" cxnId="{451A2CE8-B41D-4EAB-AF23-617424A78B03}">
      <dgm:prSet/>
      <dgm:spPr/>
      <dgm:t>
        <a:bodyPr/>
        <a:lstStyle/>
        <a:p>
          <a:endParaRPr lang="en-US"/>
        </a:p>
      </dgm:t>
    </dgm:pt>
    <dgm:pt modelId="{FA93DFA4-0078-48E8-BD26-5269DE958695}" type="sibTrans" cxnId="{451A2CE8-B41D-4EAB-AF23-617424A78B03}">
      <dgm:prSet/>
      <dgm:spPr/>
      <dgm:t>
        <a:bodyPr/>
        <a:lstStyle/>
        <a:p>
          <a:endParaRPr lang="en-US"/>
        </a:p>
      </dgm:t>
    </dgm:pt>
    <dgm:pt modelId="{55117EE2-5E08-43FF-A70B-759B08AC25BD}">
      <dgm:prSet phldrT="[Text]" custT="1"/>
      <dgm:spPr/>
      <dgm:t>
        <a:bodyPr/>
        <a:lstStyle/>
        <a:p>
          <a:pPr algn="ctr"/>
          <a:r>
            <a:rPr lang="en-US" sz="2000" b="1" dirty="0" smtClean="0">
              <a:solidFill>
                <a:srgbClr val="002060"/>
              </a:solidFill>
            </a:rPr>
            <a:t>Initiation</a:t>
          </a:r>
          <a:endParaRPr lang="en-US" sz="1800" b="1" dirty="0" smtClean="0">
            <a:solidFill>
              <a:srgbClr val="002060"/>
            </a:solidFill>
          </a:endParaRPr>
        </a:p>
        <a:p>
          <a:pPr algn="ctr"/>
          <a:r>
            <a:rPr lang="en-US" sz="1600" dirty="0" smtClean="0"/>
            <a:t>IT Capital Planning Process</a:t>
          </a:r>
        </a:p>
        <a:p>
          <a:pPr algn="ctr"/>
          <a:r>
            <a:rPr lang="en-US" sz="1600" dirty="0" smtClean="0"/>
            <a:t>Alternative Analysis</a:t>
          </a:r>
        </a:p>
      </dgm:t>
    </dgm:pt>
    <dgm:pt modelId="{809B1B37-FF57-4128-8D63-714873B49953}" type="parTrans" cxnId="{12AB667F-39AC-4C1B-869F-92EDF8FEC21C}">
      <dgm:prSet/>
      <dgm:spPr/>
      <dgm:t>
        <a:bodyPr/>
        <a:lstStyle/>
        <a:p>
          <a:endParaRPr lang="en-US"/>
        </a:p>
      </dgm:t>
    </dgm:pt>
    <dgm:pt modelId="{F50F0517-EADC-4EEE-9024-B23B4C0FA464}" type="sibTrans" cxnId="{12AB667F-39AC-4C1B-869F-92EDF8FEC21C}">
      <dgm:prSet/>
      <dgm:spPr/>
      <dgm:t>
        <a:bodyPr/>
        <a:lstStyle/>
        <a:p>
          <a:endParaRPr lang="en-US"/>
        </a:p>
      </dgm:t>
    </dgm:pt>
    <dgm:pt modelId="{5D879BBB-1442-44D1-8758-DED8EA930C83}">
      <dgm:prSet phldrT="[Text]" custT="1"/>
      <dgm:spPr/>
      <dgm:t>
        <a:bodyPr/>
        <a:lstStyle/>
        <a:p>
          <a:pPr algn="ctr"/>
          <a:endParaRPr lang="en-US" sz="2000" b="1" dirty="0" smtClean="0">
            <a:solidFill>
              <a:srgbClr val="002060"/>
            </a:solidFill>
          </a:endParaRPr>
        </a:p>
        <a:p>
          <a:pPr algn="ctr"/>
          <a:r>
            <a:rPr lang="en-US" sz="2000" b="1" dirty="0" smtClean="0">
              <a:solidFill>
                <a:srgbClr val="002060"/>
              </a:solidFill>
            </a:rPr>
            <a:t>Planning</a:t>
          </a:r>
          <a:endParaRPr lang="en-US" sz="1800" b="1" dirty="0" smtClean="0">
            <a:solidFill>
              <a:srgbClr val="002060"/>
            </a:solidFill>
          </a:endParaRPr>
        </a:p>
        <a:p>
          <a:pPr algn="ctr"/>
          <a:r>
            <a:rPr lang="en-US" sz="1600" dirty="0" smtClean="0"/>
            <a:t>Project Plan Development</a:t>
          </a:r>
        </a:p>
        <a:p>
          <a:pPr algn="ctr"/>
          <a:r>
            <a:rPr lang="en-US" sz="1600" dirty="0" smtClean="0"/>
            <a:t>Requirements Development</a:t>
          </a:r>
          <a:endParaRPr lang="en-US" sz="1400" dirty="0" smtClean="0"/>
        </a:p>
        <a:p>
          <a:pPr algn="ctr"/>
          <a:endParaRPr lang="en-US" sz="1400" dirty="0"/>
        </a:p>
      </dgm:t>
    </dgm:pt>
    <dgm:pt modelId="{A3494F5A-C337-463C-8E11-B306FAD52294}" type="parTrans" cxnId="{79D4D6CE-8F99-4BFC-A7DB-347976E16D20}">
      <dgm:prSet/>
      <dgm:spPr/>
      <dgm:t>
        <a:bodyPr/>
        <a:lstStyle/>
        <a:p>
          <a:endParaRPr lang="en-US"/>
        </a:p>
      </dgm:t>
    </dgm:pt>
    <dgm:pt modelId="{557BC0C8-1721-4540-987D-7EE42EA58717}" type="sibTrans" cxnId="{79D4D6CE-8F99-4BFC-A7DB-347976E16D20}">
      <dgm:prSet/>
      <dgm:spPr/>
      <dgm:t>
        <a:bodyPr/>
        <a:lstStyle/>
        <a:p>
          <a:endParaRPr lang="en-US"/>
        </a:p>
      </dgm:t>
    </dgm:pt>
    <dgm:pt modelId="{031201B5-84DD-45CF-A1CB-97E6C36B9727}">
      <dgm:prSet phldrT="[Text]" custT="1"/>
      <dgm:spPr/>
      <dgm:t>
        <a:bodyPr/>
        <a:lstStyle/>
        <a:p>
          <a:pPr algn="ctr"/>
          <a:r>
            <a:rPr lang="en-US" sz="2000" b="1" dirty="0" smtClean="0">
              <a:solidFill>
                <a:srgbClr val="002060"/>
              </a:solidFill>
            </a:rPr>
            <a:t>Monitoring and Control</a:t>
          </a:r>
        </a:p>
        <a:p>
          <a:pPr algn="ctr"/>
          <a:r>
            <a:rPr lang="en-US" sz="1600" dirty="0" smtClean="0"/>
            <a:t>Risk Management</a:t>
          </a:r>
        </a:p>
        <a:p>
          <a:pPr algn="ctr"/>
          <a:r>
            <a:rPr lang="en-US" sz="1600" dirty="0" smtClean="0"/>
            <a:t>Compliance support</a:t>
          </a:r>
        </a:p>
        <a:p>
          <a:pPr algn="ctr"/>
          <a:r>
            <a:rPr lang="en-US" sz="1600" dirty="0" smtClean="0"/>
            <a:t>Testing Support</a:t>
          </a:r>
          <a:endParaRPr lang="en-US" sz="1800" dirty="0"/>
        </a:p>
      </dgm:t>
    </dgm:pt>
    <dgm:pt modelId="{1C54ADEF-6DEE-40AE-BD5F-4216399A0F39}" type="parTrans" cxnId="{0C4CD2A1-3584-48EF-9799-00A1AEF3E02D}">
      <dgm:prSet/>
      <dgm:spPr/>
      <dgm:t>
        <a:bodyPr/>
        <a:lstStyle/>
        <a:p>
          <a:endParaRPr lang="en-US"/>
        </a:p>
      </dgm:t>
    </dgm:pt>
    <dgm:pt modelId="{3B5BEF08-9A56-40F8-B90D-55A951E356A5}" type="sibTrans" cxnId="{0C4CD2A1-3584-48EF-9799-00A1AEF3E02D}">
      <dgm:prSet/>
      <dgm:spPr/>
      <dgm:t>
        <a:bodyPr/>
        <a:lstStyle/>
        <a:p>
          <a:endParaRPr lang="en-US"/>
        </a:p>
      </dgm:t>
    </dgm:pt>
    <dgm:pt modelId="{BACCDD05-F726-4F04-AFF5-5386C2807368}">
      <dgm:prSet phldrT="[Text]" custT="1"/>
      <dgm:spPr/>
      <dgm:t>
        <a:bodyPr/>
        <a:lstStyle/>
        <a:p>
          <a:pPr algn="ctr"/>
          <a:endParaRPr lang="en-US" sz="1200" dirty="0" smtClean="0"/>
        </a:p>
        <a:p>
          <a:pPr algn="ctr"/>
          <a:r>
            <a:rPr lang="en-US" sz="2000" b="1" dirty="0" smtClean="0">
              <a:solidFill>
                <a:srgbClr val="002060"/>
              </a:solidFill>
            </a:rPr>
            <a:t>Execution</a:t>
          </a:r>
          <a:endParaRPr lang="en-US" b="1" dirty="0" smtClean="0">
            <a:solidFill>
              <a:srgbClr val="002060"/>
            </a:solidFill>
          </a:endParaRPr>
        </a:p>
        <a:p>
          <a:pPr algn="ctr"/>
          <a:r>
            <a:rPr lang="en-US" sz="1600" b="0" dirty="0" smtClean="0"/>
            <a:t>Requirements Management</a:t>
          </a:r>
        </a:p>
        <a:p>
          <a:pPr algn="ctr"/>
          <a:r>
            <a:rPr lang="en-US" sz="1600" b="0" dirty="0" smtClean="0"/>
            <a:t>Manage day to day activities</a:t>
          </a:r>
        </a:p>
        <a:p>
          <a:pPr algn="ctr"/>
          <a:r>
            <a:rPr lang="en-US" sz="1600" b="0" dirty="0" smtClean="0"/>
            <a:t>Training Development</a:t>
          </a:r>
        </a:p>
        <a:p>
          <a:pPr algn="ctr"/>
          <a:endParaRPr lang="en-US" sz="1200" dirty="0"/>
        </a:p>
      </dgm:t>
    </dgm:pt>
    <dgm:pt modelId="{0D1A2F58-5D5F-4421-A70B-56EF4562C443}" type="parTrans" cxnId="{6B1834FA-FE1D-40F2-A997-8B70BA380042}">
      <dgm:prSet/>
      <dgm:spPr/>
      <dgm:t>
        <a:bodyPr/>
        <a:lstStyle/>
        <a:p>
          <a:endParaRPr lang="en-US"/>
        </a:p>
      </dgm:t>
    </dgm:pt>
    <dgm:pt modelId="{99577AF9-12D3-427C-9388-33FEECC51CF5}" type="sibTrans" cxnId="{6B1834FA-FE1D-40F2-A997-8B70BA380042}">
      <dgm:prSet/>
      <dgm:spPr/>
      <dgm:t>
        <a:bodyPr/>
        <a:lstStyle/>
        <a:p>
          <a:endParaRPr lang="en-US"/>
        </a:p>
      </dgm:t>
    </dgm:pt>
    <dgm:pt modelId="{5CE354DA-E24E-43E2-A635-1631C84E2ADC}" type="pres">
      <dgm:prSet presAssocID="{7C36D6AF-65FB-42F5-99C5-347CC0CD4A8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024BA9-A0C3-4C69-82AE-6A0F7422EEF5}" type="pres">
      <dgm:prSet presAssocID="{7C36D6AF-65FB-42F5-99C5-347CC0CD4A86}" presName="matrix" presStyleCnt="0"/>
      <dgm:spPr/>
    </dgm:pt>
    <dgm:pt modelId="{14D6CE3D-4791-437F-A45E-B44619E9028D}" type="pres">
      <dgm:prSet presAssocID="{7C36D6AF-65FB-42F5-99C5-347CC0CD4A86}" presName="tile1" presStyleLbl="node1" presStyleIdx="0" presStyleCnt="4"/>
      <dgm:spPr/>
      <dgm:t>
        <a:bodyPr/>
        <a:lstStyle/>
        <a:p>
          <a:endParaRPr lang="en-US"/>
        </a:p>
      </dgm:t>
    </dgm:pt>
    <dgm:pt modelId="{81DC04EC-0B10-493D-BE81-57DB0A620A00}" type="pres">
      <dgm:prSet presAssocID="{7C36D6AF-65FB-42F5-99C5-347CC0CD4A8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9B8A66-8C79-4114-9D3E-B1BE7BB0F096}" type="pres">
      <dgm:prSet presAssocID="{7C36D6AF-65FB-42F5-99C5-347CC0CD4A86}" presName="tile2" presStyleLbl="node1" presStyleIdx="1" presStyleCnt="4" custLinFactNeighborX="2273"/>
      <dgm:spPr/>
      <dgm:t>
        <a:bodyPr/>
        <a:lstStyle/>
        <a:p>
          <a:endParaRPr lang="en-US"/>
        </a:p>
      </dgm:t>
    </dgm:pt>
    <dgm:pt modelId="{8A062889-8257-493D-872B-EBBDACBA23C1}" type="pres">
      <dgm:prSet presAssocID="{7C36D6AF-65FB-42F5-99C5-347CC0CD4A8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395B5-E214-4607-B3C3-7E060E1267F8}" type="pres">
      <dgm:prSet presAssocID="{7C36D6AF-65FB-42F5-99C5-347CC0CD4A86}" presName="tile3" presStyleLbl="node1" presStyleIdx="2" presStyleCnt="4"/>
      <dgm:spPr/>
      <dgm:t>
        <a:bodyPr/>
        <a:lstStyle/>
        <a:p>
          <a:endParaRPr lang="en-US"/>
        </a:p>
      </dgm:t>
    </dgm:pt>
    <dgm:pt modelId="{B1E5F64A-6E4F-4CA8-AF91-B2C2DAE1B34A}" type="pres">
      <dgm:prSet presAssocID="{7C36D6AF-65FB-42F5-99C5-347CC0CD4A8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5444E1-108C-47B7-8D8C-0DA37FFF601B}" type="pres">
      <dgm:prSet presAssocID="{7C36D6AF-65FB-42F5-99C5-347CC0CD4A86}" presName="tile4" presStyleLbl="node1" presStyleIdx="3" presStyleCnt="4"/>
      <dgm:spPr/>
      <dgm:t>
        <a:bodyPr/>
        <a:lstStyle/>
        <a:p>
          <a:endParaRPr lang="en-US"/>
        </a:p>
      </dgm:t>
    </dgm:pt>
    <dgm:pt modelId="{37942AB5-4068-437B-B14B-527AD561E34D}" type="pres">
      <dgm:prSet presAssocID="{7C36D6AF-65FB-42F5-99C5-347CC0CD4A8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C44BEC-B8DA-4B78-A34C-D9D0A4B2D530}" type="pres">
      <dgm:prSet presAssocID="{7C36D6AF-65FB-42F5-99C5-347CC0CD4A8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451A2CE8-B41D-4EAB-AF23-617424A78B03}" srcId="{7C36D6AF-65FB-42F5-99C5-347CC0CD4A86}" destId="{9F98B222-D595-4894-8FA2-42A96DD6F487}" srcOrd="0" destOrd="0" parTransId="{9EFE564E-9822-4C55-B43D-565DD203ACA5}" sibTransId="{FA93DFA4-0078-48E8-BD26-5269DE958695}"/>
    <dgm:cxn modelId="{1C5C8097-9794-4CC6-9E8C-DF568F129E8D}" type="presOf" srcId="{031201B5-84DD-45CF-A1CB-97E6C36B9727}" destId="{CB9395B5-E214-4607-B3C3-7E060E1267F8}" srcOrd="0" destOrd="0" presId="urn:microsoft.com/office/officeart/2005/8/layout/matrix1"/>
    <dgm:cxn modelId="{F9CAF6F7-B761-4A40-8A0F-C57B23258642}" type="presOf" srcId="{BACCDD05-F726-4F04-AFF5-5386C2807368}" destId="{37942AB5-4068-437B-B14B-527AD561E34D}" srcOrd="1" destOrd="0" presId="urn:microsoft.com/office/officeart/2005/8/layout/matrix1"/>
    <dgm:cxn modelId="{EDFB041D-35DD-4581-90C7-A05902003857}" type="presOf" srcId="{5D879BBB-1442-44D1-8758-DED8EA930C83}" destId="{CF9B8A66-8C79-4114-9D3E-B1BE7BB0F096}" srcOrd="0" destOrd="0" presId="urn:microsoft.com/office/officeart/2005/8/layout/matrix1"/>
    <dgm:cxn modelId="{0C4CD2A1-3584-48EF-9799-00A1AEF3E02D}" srcId="{9F98B222-D595-4894-8FA2-42A96DD6F487}" destId="{031201B5-84DD-45CF-A1CB-97E6C36B9727}" srcOrd="2" destOrd="0" parTransId="{1C54ADEF-6DEE-40AE-BD5F-4216399A0F39}" sibTransId="{3B5BEF08-9A56-40F8-B90D-55A951E356A5}"/>
    <dgm:cxn modelId="{82534703-F010-4D0C-A065-C1EBF9AC46B0}" type="presOf" srcId="{031201B5-84DD-45CF-A1CB-97E6C36B9727}" destId="{B1E5F64A-6E4F-4CA8-AF91-B2C2DAE1B34A}" srcOrd="1" destOrd="0" presId="urn:microsoft.com/office/officeart/2005/8/layout/matrix1"/>
    <dgm:cxn modelId="{6B1834FA-FE1D-40F2-A997-8B70BA380042}" srcId="{9F98B222-D595-4894-8FA2-42A96DD6F487}" destId="{BACCDD05-F726-4F04-AFF5-5386C2807368}" srcOrd="3" destOrd="0" parTransId="{0D1A2F58-5D5F-4421-A70B-56EF4562C443}" sibTransId="{99577AF9-12D3-427C-9388-33FEECC51CF5}"/>
    <dgm:cxn modelId="{AD371F18-4E61-4A63-A755-D0E70FBB4795}" type="presOf" srcId="{9F98B222-D595-4894-8FA2-42A96DD6F487}" destId="{CFC44BEC-B8DA-4B78-A34C-D9D0A4B2D530}" srcOrd="0" destOrd="0" presId="urn:microsoft.com/office/officeart/2005/8/layout/matrix1"/>
    <dgm:cxn modelId="{1DCDA122-692F-474F-B0C7-B03C82AD84E3}" type="presOf" srcId="{BACCDD05-F726-4F04-AFF5-5386C2807368}" destId="{065444E1-108C-47B7-8D8C-0DA37FFF601B}" srcOrd="0" destOrd="0" presId="urn:microsoft.com/office/officeart/2005/8/layout/matrix1"/>
    <dgm:cxn modelId="{2FD967D5-9AAD-4C5B-A7B3-32E190BB2239}" type="presOf" srcId="{5D879BBB-1442-44D1-8758-DED8EA930C83}" destId="{8A062889-8257-493D-872B-EBBDACBA23C1}" srcOrd="1" destOrd="0" presId="urn:microsoft.com/office/officeart/2005/8/layout/matrix1"/>
    <dgm:cxn modelId="{D18FA80D-9167-4785-8A69-A5E3210DDF5A}" type="presOf" srcId="{55117EE2-5E08-43FF-A70B-759B08AC25BD}" destId="{14D6CE3D-4791-437F-A45E-B44619E9028D}" srcOrd="0" destOrd="0" presId="urn:microsoft.com/office/officeart/2005/8/layout/matrix1"/>
    <dgm:cxn modelId="{A9930A0E-4291-4510-BDD7-3D68C5E46FEC}" type="presOf" srcId="{7C36D6AF-65FB-42F5-99C5-347CC0CD4A86}" destId="{5CE354DA-E24E-43E2-A635-1631C84E2ADC}" srcOrd="0" destOrd="0" presId="urn:microsoft.com/office/officeart/2005/8/layout/matrix1"/>
    <dgm:cxn modelId="{79D4D6CE-8F99-4BFC-A7DB-347976E16D20}" srcId="{9F98B222-D595-4894-8FA2-42A96DD6F487}" destId="{5D879BBB-1442-44D1-8758-DED8EA930C83}" srcOrd="1" destOrd="0" parTransId="{A3494F5A-C337-463C-8E11-B306FAD52294}" sibTransId="{557BC0C8-1721-4540-987D-7EE42EA58717}"/>
    <dgm:cxn modelId="{6E64BEB4-6D1F-4320-9626-F58CEBCA9E5E}" type="presOf" srcId="{55117EE2-5E08-43FF-A70B-759B08AC25BD}" destId="{81DC04EC-0B10-493D-BE81-57DB0A620A00}" srcOrd="1" destOrd="0" presId="urn:microsoft.com/office/officeart/2005/8/layout/matrix1"/>
    <dgm:cxn modelId="{12AB667F-39AC-4C1B-869F-92EDF8FEC21C}" srcId="{9F98B222-D595-4894-8FA2-42A96DD6F487}" destId="{55117EE2-5E08-43FF-A70B-759B08AC25BD}" srcOrd="0" destOrd="0" parTransId="{809B1B37-FF57-4128-8D63-714873B49953}" sibTransId="{F50F0517-EADC-4EEE-9024-B23B4C0FA464}"/>
    <dgm:cxn modelId="{4F1D563F-87CA-450F-B122-9CA302CDDC98}" type="presParOf" srcId="{5CE354DA-E24E-43E2-A635-1631C84E2ADC}" destId="{FA024BA9-A0C3-4C69-82AE-6A0F7422EEF5}" srcOrd="0" destOrd="0" presId="urn:microsoft.com/office/officeart/2005/8/layout/matrix1"/>
    <dgm:cxn modelId="{40F207F6-1513-4E3C-A5EC-ABEC84859C95}" type="presParOf" srcId="{FA024BA9-A0C3-4C69-82AE-6A0F7422EEF5}" destId="{14D6CE3D-4791-437F-A45E-B44619E9028D}" srcOrd="0" destOrd="0" presId="urn:microsoft.com/office/officeart/2005/8/layout/matrix1"/>
    <dgm:cxn modelId="{B1BEE92A-FC28-4880-9C13-7353D481E4F0}" type="presParOf" srcId="{FA024BA9-A0C3-4C69-82AE-6A0F7422EEF5}" destId="{81DC04EC-0B10-493D-BE81-57DB0A620A00}" srcOrd="1" destOrd="0" presId="urn:microsoft.com/office/officeart/2005/8/layout/matrix1"/>
    <dgm:cxn modelId="{CEBF8A13-5CF1-4A29-98D2-EBD6B1A2ED52}" type="presParOf" srcId="{FA024BA9-A0C3-4C69-82AE-6A0F7422EEF5}" destId="{CF9B8A66-8C79-4114-9D3E-B1BE7BB0F096}" srcOrd="2" destOrd="0" presId="urn:microsoft.com/office/officeart/2005/8/layout/matrix1"/>
    <dgm:cxn modelId="{CBFC5849-DF14-4A61-A119-1AA74670026E}" type="presParOf" srcId="{FA024BA9-A0C3-4C69-82AE-6A0F7422EEF5}" destId="{8A062889-8257-493D-872B-EBBDACBA23C1}" srcOrd="3" destOrd="0" presId="urn:microsoft.com/office/officeart/2005/8/layout/matrix1"/>
    <dgm:cxn modelId="{341C6384-AEB5-44C1-87FE-975EF2E90D1E}" type="presParOf" srcId="{FA024BA9-A0C3-4C69-82AE-6A0F7422EEF5}" destId="{CB9395B5-E214-4607-B3C3-7E060E1267F8}" srcOrd="4" destOrd="0" presId="urn:microsoft.com/office/officeart/2005/8/layout/matrix1"/>
    <dgm:cxn modelId="{2CE1DA18-132F-4944-9415-B297583D1BC9}" type="presParOf" srcId="{FA024BA9-A0C3-4C69-82AE-6A0F7422EEF5}" destId="{B1E5F64A-6E4F-4CA8-AF91-B2C2DAE1B34A}" srcOrd="5" destOrd="0" presId="urn:microsoft.com/office/officeart/2005/8/layout/matrix1"/>
    <dgm:cxn modelId="{CF99F9A7-D388-4C5F-A785-054EAEDEC599}" type="presParOf" srcId="{FA024BA9-A0C3-4C69-82AE-6A0F7422EEF5}" destId="{065444E1-108C-47B7-8D8C-0DA37FFF601B}" srcOrd="6" destOrd="0" presId="urn:microsoft.com/office/officeart/2005/8/layout/matrix1"/>
    <dgm:cxn modelId="{3963C021-3FCE-48EB-A125-801F3B752BF9}" type="presParOf" srcId="{FA024BA9-A0C3-4C69-82AE-6A0F7422EEF5}" destId="{37942AB5-4068-437B-B14B-527AD561E34D}" srcOrd="7" destOrd="0" presId="urn:microsoft.com/office/officeart/2005/8/layout/matrix1"/>
    <dgm:cxn modelId="{3F0285CB-E0C4-4323-81A5-2E5F7B517729}" type="presParOf" srcId="{5CE354DA-E24E-43E2-A635-1631C84E2ADC}" destId="{CFC44BEC-B8DA-4B78-A34C-D9D0A4B2D53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B16A7CB-4424-4423-8088-5FC784395055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83BEE22-F02B-4849-A077-389FA2AFE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9BB2E8-DE31-4099-878B-71B4E41EB909}" type="datetimeFigureOut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860E37-EECD-4EB9-B270-567DC49E5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549600-0B74-47F7-82C7-7F3A1E95EDC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A7F8A2-EFA1-4D80-BC09-9F0DB07C00F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D149BC-4C25-4276-8FA3-654D29264F7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BF4CB5-6B6B-4793-A611-49C61315C3B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8B3469-9029-4258-A0E7-E948382EB94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63F2BA-10D8-424D-9808-1DC462DDA3C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9F348-150A-4A45-AFFB-187796958CC4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52F9D-2FBE-4A15-A85D-835544FA6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AD90C-4824-4D46-A458-2648AB8582FD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9451F-CD9E-4615-977D-0FECAE797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FF73F-E8E3-459E-8E96-14CF930D2600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5CB4F-F444-43A9-9BFA-C74044D23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ooter-plain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54013" y="6400800"/>
            <a:ext cx="8485187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2060"/>
              </a:buClr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buClr>
                <a:srgbClr val="002060"/>
              </a:buClr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buClr>
                <a:srgbClr val="002060"/>
              </a:buClr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buClr>
                <a:srgbClr val="002060"/>
              </a:buClr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buClr>
                <a:srgbClr val="002060"/>
              </a:buClr>
              <a:buFont typeface="Arial" pitchFamily="34" charset="0"/>
              <a:buChar char="•"/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48107-08B6-469F-A27E-50199C06BED9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32460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A4BE9-9901-40B4-B35F-0AF29964F3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391FE-29CF-4D47-82BF-4F74B6722FDF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F5D0C-31A3-4688-ABDA-DF8676CFC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72F9A-FAAF-4C0A-9B1E-6233ABC70D69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A1D50-3255-4943-9134-871AB9C6C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19CB6-F1D9-418D-B450-9F74F0138847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1BA9E-5F1A-4851-933A-D0C7AF6ED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341DA-8FEF-4128-B8EC-994A04DCB9B4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AFE8C-CF08-4357-AF31-A8B8535F4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2EBEE-606D-4679-8AF2-528C24CF41D0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046DD-9216-46EC-8E5C-ECB51476D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0DA12-2F63-4E05-8E62-68E84C0EB3B0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8FE1F-C6C2-4079-B61C-38846ED02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E28F2-97BC-4994-A83C-02A18899A2B1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8F2E4-D291-4861-BCC1-0A7A9B1CA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7DE6CD1-419B-46AD-AC13-4C6678FEC4BB}" type="datetime1">
              <a:rPr lang="en-US"/>
              <a:pPr>
                <a:defRPr/>
              </a:pPr>
              <a:t>4/6/2010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599A0B9-B6BF-4BDC-B721-F875A13D4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87" r:id="rId9"/>
    <p:sldLayoutId id="2147483678" r:id="rId10"/>
    <p:sldLayoutId id="2147483677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" descr="splash-hom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170113"/>
            <a:ext cx="8575675" cy="285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4" descr="footer-plain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4013" y="6324600"/>
            <a:ext cx="8485187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57200" y="921603"/>
            <a:ext cx="834876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G Omega" pitchFamily="34" charset="0"/>
              </a:rPr>
              <a:t>2010 Small Business Showcase</a:t>
            </a:r>
            <a:endParaRPr lang="en-US" sz="4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+mn-lt"/>
            </a:endParaRPr>
          </a:p>
        </p:txBody>
      </p:sp>
      <p:sp>
        <p:nvSpPr>
          <p:cNvPr id="15364" name="TextBox 7"/>
          <p:cNvSpPr txBox="1">
            <a:spLocks noChangeArrowheads="1"/>
          </p:cNvSpPr>
          <p:nvPr/>
        </p:nvSpPr>
        <p:spPr bwMode="auto">
          <a:xfrm>
            <a:off x="2819400" y="5257800"/>
            <a:ext cx="3276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March  22, 2010</a:t>
            </a:r>
          </a:p>
        </p:txBody>
      </p:sp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304800" y="6019800"/>
            <a:ext cx="3200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8(a) Certified Small Business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2"/>
          <p:cNvSpPr>
            <a:spLocks noGrp="1"/>
          </p:cNvSpPr>
          <p:nvPr>
            <p:ph type="title"/>
          </p:nvPr>
        </p:nvSpPr>
        <p:spPr>
          <a:xfrm>
            <a:off x="1524000" y="228600"/>
            <a:ext cx="5715000" cy="1143000"/>
          </a:xfrm>
        </p:spPr>
        <p:txBody>
          <a:bodyPr/>
          <a:lstStyle/>
          <a:p>
            <a:pPr algn="ctr"/>
            <a:r>
              <a:rPr lang="en-US" b="1" smtClean="0"/>
              <a:t>Company Overview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5138" indent="-465138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8(a), SDB Company</a:t>
            </a:r>
          </a:p>
          <a:p>
            <a:pPr marL="465138" indent="-465138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Provide Software Development, Program Management and ARCHIBUS Implementation services</a:t>
            </a:r>
          </a:p>
          <a:p>
            <a:pPr marL="465138" indent="-465138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Experience at IRS, USDA, DHS and HUD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/>
              <a:t>   2 prime contract at IRS</a:t>
            </a:r>
          </a:p>
          <a:p>
            <a:pPr marL="736600" lvl="1" fontAlgn="auto">
              <a:spcAft>
                <a:spcPts val="0"/>
              </a:spcAft>
              <a:buSzPct val="70000"/>
              <a:buFont typeface="Wingdings" pitchFamily="2" charset="2"/>
              <a:buChar char="q"/>
              <a:defRPr/>
            </a:pPr>
            <a:r>
              <a:rPr lang="en-US" dirty="0" smtClean="0"/>
              <a:t>GDI O&amp;M (Contract Value=$ 2,368,740)</a:t>
            </a:r>
          </a:p>
          <a:p>
            <a:pPr marL="736600" lvl="1" fontAlgn="auto">
              <a:spcAft>
                <a:spcPts val="0"/>
              </a:spcAft>
              <a:buSzPct val="70000"/>
              <a:buFont typeface="Wingdings" pitchFamily="2" charset="2"/>
              <a:buChar char="q"/>
              <a:defRPr/>
            </a:pPr>
            <a:r>
              <a:rPr lang="en-US" dirty="0" smtClean="0"/>
              <a:t>GDI Admin Support (Contract Value = $ 1,469,969)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BF735-8BFC-47FD-AB8D-9E88C5F800AF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7412" name="Picture 6" descr="logo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7" descr="footer-plai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6324600"/>
            <a:ext cx="8485188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/>
            <a:r>
              <a:rPr lang="en-US" sz="4400" b="1" smtClean="0">
                <a:solidFill>
                  <a:srgbClr val="002060"/>
                </a:solidFill>
              </a:rPr>
              <a:t>Software Development</a:t>
            </a:r>
          </a:p>
        </p:txBody>
      </p:sp>
      <p:sp>
        <p:nvSpPr>
          <p:cNvPr id="19459" name="Text Placeholder 4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658813"/>
          </a:xfrm>
        </p:spPr>
        <p:txBody>
          <a:bodyPr/>
          <a:lstStyle/>
          <a:p>
            <a:pPr algn="ctr"/>
            <a:r>
              <a:rPr lang="en-US" smtClean="0"/>
              <a:t>Technical Experience</a:t>
            </a:r>
          </a:p>
        </p:txBody>
      </p:sp>
      <p:sp>
        <p:nvSpPr>
          <p:cNvPr id="19460" name="Text Placeholder 6"/>
          <p:cNvSpPr>
            <a:spLocks noGrp="1"/>
          </p:cNvSpPr>
          <p:nvPr>
            <p:ph type="body" sz="half" idx="3"/>
          </p:nvPr>
        </p:nvSpPr>
        <p:spPr>
          <a:xfrm>
            <a:off x="4645025" y="1452563"/>
            <a:ext cx="4041775" cy="654050"/>
          </a:xfrm>
        </p:spPr>
        <p:txBody>
          <a:bodyPr/>
          <a:lstStyle/>
          <a:p>
            <a:pPr algn="ctr"/>
            <a:r>
              <a:rPr lang="en-US" smtClean="0"/>
              <a:t>Iterative Development</a:t>
            </a:r>
          </a:p>
        </p:txBody>
      </p:sp>
      <p:sp>
        <p:nvSpPr>
          <p:cNvPr id="19461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2106613"/>
            <a:ext cx="4040188" cy="3846512"/>
          </a:xfrm>
        </p:spPr>
        <p:txBody>
          <a:bodyPr/>
          <a:lstStyle/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en-US" sz="2400" smtClean="0">
                <a:solidFill>
                  <a:srgbClr val="002060"/>
                </a:solidFill>
              </a:rPr>
              <a:t>Modernization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q"/>
            </a:pPr>
            <a:r>
              <a:rPr lang="en-US" sz="2400" smtClean="0">
                <a:solidFill>
                  <a:srgbClr val="002060"/>
                </a:solidFill>
              </a:rPr>
              <a:t>Portals</a:t>
            </a:r>
          </a:p>
          <a:p>
            <a:pPr lvl="1">
              <a:buClr>
                <a:srgbClr val="002060"/>
              </a:buClr>
              <a:buFont typeface="Wingdings" pitchFamily="2" charset="2"/>
              <a:buChar char="q"/>
            </a:pPr>
            <a:r>
              <a:rPr lang="en-US" sz="2400" smtClean="0">
                <a:solidFill>
                  <a:srgbClr val="002060"/>
                </a:solidFill>
              </a:rPr>
              <a:t>Integration Services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en-US" sz="2400" smtClean="0">
                <a:solidFill>
                  <a:srgbClr val="002060"/>
                </a:solidFill>
              </a:rPr>
              <a:t>Maintenance and Operations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en-US" sz="2400" smtClean="0">
                <a:solidFill>
                  <a:srgbClr val="002060"/>
                </a:solidFill>
              </a:rPr>
              <a:t>FISMA Compliance</a:t>
            </a:r>
          </a:p>
          <a:p>
            <a:pPr>
              <a:buClr>
                <a:srgbClr val="002060"/>
              </a:buClr>
              <a:buFont typeface="Wingdings" pitchFamily="2" charset="2"/>
              <a:buChar char="q"/>
            </a:pPr>
            <a:r>
              <a:rPr lang="en-US" sz="2400" smtClean="0">
                <a:solidFill>
                  <a:srgbClr val="002060"/>
                </a:solidFill>
              </a:rPr>
              <a:t>CMMI Level 3 processes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62000" cy="365125"/>
          </a:xfrm>
        </p:spPr>
        <p:txBody>
          <a:bodyPr/>
          <a:lstStyle/>
          <a:p>
            <a:pPr>
              <a:defRPr/>
            </a:pPr>
            <a:fld id="{27CD3519-FE46-448F-8DAA-646002015242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9463" name="TextBox 8"/>
          <p:cNvSpPr txBox="1">
            <a:spLocks noChangeArrowheads="1"/>
          </p:cNvSpPr>
          <p:nvPr/>
        </p:nvSpPr>
        <p:spPr bwMode="auto">
          <a:xfrm>
            <a:off x="1447800" y="5791200"/>
            <a:ext cx="632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2060"/>
                </a:solidFill>
              </a:rPr>
              <a:t>.NET, J2EE, SQL, Oracle, SOA, Open Source   </a:t>
            </a:r>
          </a:p>
        </p:txBody>
      </p:sp>
      <p:sp>
        <p:nvSpPr>
          <p:cNvPr id="14" name="Text Placeholder 6"/>
          <p:cNvSpPr txBox="1">
            <a:spLocks/>
          </p:cNvSpPr>
          <p:nvPr/>
        </p:nvSpPr>
        <p:spPr>
          <a:xfrm>
            <a:off x="4645025" y="1452563"/>
            <a:ext cx="4041775" cy="654050"/>
          </a:xfrm>
          <a:prstGeom prst="rect">
            <a:avLst/>
          </a:prstGeom>
        </p:spPr>
        <p:txBody>
          <a:bodyPr lIns="45720" tIns="0" rIns="45720" bIns="0" anchor="ctr"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en-US" sz="2400" b="1">
                <a:solidFill>
                  <a:schemeClr val="tx2"/>
                </a:solidFill>
                <a:latin typeface="+mn-lt"/>
              </a:rPr>
              <a:t>Iterative Development</a:t>
            </a:r>
            <a:endParaRPr lang="en-US" sz="24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5" name="Picture 14" descr="iterative-back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752600"/>
            <a:ext cx="5449888" cy="408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15" descr="iterative-words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1752600"/>
            <a:ext cx="5449888" cy="408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iterative-i1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1752600"/>
            <a:ext cx="5449888" cy="408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iterative-i2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62400" y="1752600"/>
            <a:ext cx="5449888" cy="408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iterative-in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62400" y="1752600"/>
            <a:ext cx="5449888" cy="408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848600" cy="1143000"/>
          </a:xfrm>
        </p:spPr>
        <p:txBody>
          <a:bodyPr/>
          <a:lstStyle/>
          <a:p>
            <a:pPr algn="ctr"/>
            <a:r>
              <a:rPr lang="en-US" sz="4400" b="1" smtClean="0"/>
              <a:t>Program Management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730BA-3765-4EEE-B4A9-77053D554196}" type="slidenum">
              <a:rPr lang="en-US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9" name="Diagram 8"/>
          <p:cNvGraphicFramePr/>
          <p:nvPr/>
        </p:nvGraphicFramePr>
        <p:xfrm>
          <a:off x="1371600" y="1524000"/>
          <a:ext cx="6705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FC44BEC-B8DA-4B78-A34C-D9D0A4B2D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graphicEl>
                                              <a:dgm id="{CFC44BEC-B8DA-4B78-A34C-D9D0A4B2D5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4D6CE3D-4791-437F-A45E-B44619E902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graphicEl>
                                              <a:dgm id="{14D6CE3D-4791-437F-A45E-B44619E902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F9B8A66-8C79-4114-9D3E-B1BE7BB0F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graphicEl>
                                              <a:dgm id="{CF9B8A66-8C79-4114-9D3E-B1BE7BB0F0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B9395B5-E214-4607-B3C3-7E060E1267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graphicEl>
                                              <a:dgm id="{CB9395B5-E214-4607-B3C3-7E060E1267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65444E1-108C-47B7-8D8C-0DA37FFF6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>
                                            <p:graphicEl>
                                              <a:dgm id="{065444E1-108C-47B7-8D8C-0DA37FFF60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2"/>
          <p:cNvSpPr txBox="1">
            <a:spLocks/>
          </p:cNvSpPr>
          <p:nvPr/>
        </p:nvSpPr>
        <p:spPr>
          <a:xfrm>
            <a:off x="533400" y="228600"/>
            <a:ext cx="8153400" cy="11430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ARCHIBUS Implementation</a:t>
            </a:r>
            <a:endParaRPr lang="en-US" sz="44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6" name="Content Placeholder 75"/>
          <p:cNvSpPr>
            <a:spLocks noGrp="1"/>
          </p:cNvSpPr>
          <p:nvPr>
            <p:ph idx="1"/>
          </p:nvPr>
        </p:nvSpPr>
        <p:spPr>
          <a:xfrm>
            <a:off x="4800600" y="1935163"/>
            <a:ext cx="4038600" cy="3627437"/>
          </a:xfrm>
        </p:spPr>
        <p:txBody>
          <a:bodyPr>
            <a:normAutofit fontScale="92500" lnSpcReduction="10000"/>
          </a:bodyPr>
          <a:lstStyle/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rgbClr val="002060"/>
                </a:solidFill>
              </a:rPr>
              <a:t>Integrated solution for Real Estate, Infrastructure  and Facilities Management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rgbClr val="002060"/>
                </a:solidFill>
              </a:rPr>
              <a:t>Data-centric solution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rgbClr val="002060"/>
                </a:solidFill>
              </a:rPr>
              <a:t>Intelligent dashboards and reports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solidFill>
                  <a:srgbClr val="002060"/>
                </a:solidFill>
              </a:rPr>
              <a:t>Streamlined business process through workflows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E413-FF6B-4328-A4C8-975B1A26442E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3556" name="Oval 4"/>
          <p:cNvSpPr>
            <a:spLocks noChangeAspect="1" noChangeArrowheads="1"/>
          </p:cNvSpPr>
          <p:nvPr/>
        </p:nvSpPr>
        <p:spPr bwMode="auto">
          <a:xfrm>
            <a:off x="1014413" y="2190750"/>
            <a:ext cx="3089275" cy="308927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s-ES"/>
          </a:p>
        </p:txBody>
      </p:sp>
      <p:grpSp>
        <p:nvGrpSpPr>
          <p:cNvPr id="44" name="Group 5"/>
          <p:cNvGrpSpPr>
            <a:grpSpLocks/>
          </p:cNvGrpSpPr>
          <p:nvPr/>
        </p:nvGrpSpPr>
        <p:grpSpPr bwMode="auto">
          <a:xfrm>
            <a:off x="996950" y="2190750"/>
            <a:ext cx="3089275" cy="3095625"/>
            <a:chOff x="1892" y="1380"/>
            <a:chExt cx="1946" cy="1950"/>
          </a:xfrm>
        </p:grpSpPr>
        <p:sp>
          <p:nvSpPr>
            <p:cNvPr id="23577" name="Rectangle 6"/>
            <p:cNvSpPr>
              <a:spLocks noChangeAspect="1" noChangeArrowheads="1"/>
            </p:cNvSpPr>
            <p:nvPr/>
          </p:nvSpPr>
          <p:spPr bwMode="auto">
            <a:xfrm>
              <a:off x="1892" y="1380"/>
              <a:ext cx="973" cy="973"/>
            </a:xfrm>
            <a:prstGeom prst="rect">
              <a:avLst/>
            </a:prstGeom>
            <a:solidFill>
              <a:srgbClr val="C8B3F3"/>
            </a:solidFill>
            <a:ln w="9525" algn="ctr">
              <a:solidFill>
                <a:srgbClr val="C8B3F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8" name="Rectangle 7"/>
            <p:cNvSpPr>
              <a:spLocks noChangeAspect="1" noChangeArrowheads="1"/>
            </p:cNvSpPr>
            <p:nvPr/>
          </p:nvSpPr>
          <p:spPr bwMode="auto">
            <a:xfrm>
              <a:off x="1892" y="2357"/>
              <a:ext cx="973" cy="973"/>
            </a:xfrm>
            <a:prstGeom prst="rect">
              <a:avLst/>
            </a:prstGeom>
            <a:solidFill>
              <a:srgbClr val="FFCC99"/>
            </a:solidFill>
            <a:ln w="9525" algn="ctr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9" name="Rectangle 8"/>
            <p:cNvSpPr>
              <a:spLocks noChangeAspect="1" noChangeArrowheads="1"/>
            </p:cNvSpPr>
            <p:nvPr/>
          </p:nvSpPr>
          <p:spPr bwMode="auto">
            <a:xfrm>
              <a:off x="2865" y="2357"/>
              <a:ext cx="973" cy="973"/>
            </a:xfrm>
            <a:prstGeom prst="rect">
              <a:avLst/>
            </a:prstGeom>
            <a:solidFill>
              <a:srgbClr val="66FFCC"/>
            </a:solidFill>
            <a:ln w="9525" algn="ctr">
              <a:solidFill>
                <a:srgbClr val="66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0" name="Rectangle 9"/>
            <p:cNvSpPr>
              <a:spLocks noChangeAspect="1" noChangeArrowheads="1"/>
            </p:cNvSpPr>
            <p:nvPr/>
          </p:nvSpPr>
          <p:spPr bwMode="auto">
            <a:xfrm>
              <a:off x="2865" y="1380"/>
              <a:ext cx="973" cy="973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rgbClr val="99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1" name="Text Box 10"/>
            <p:cNvSpPr txBox="1">
              <a:spLocks noChangeAspect="1" noChangeArrowheads="1"/>
            </p:cNvSpPr>
            <p:nvPr/>
          </p:nvSpPr>
          <p:spPr bwMode="auto">
            <a:xfrm rot="2700000">
              <a:off x="3006" y="1717"/>
              <a:ext cx="70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Property</a:t>
              </a:r>
            </a:p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Management</a:t>
              </a:r>
            </a:p>
          </p:txBody>
        </p:sp>
        <p:sp>
          <p:nvSpPr>
            <p:cNvPr id="23582" name="Text Box 11"/>
            <p:cNvSpPr txBox="1">
              <a:spLocks noChangeAspect="1" noChangeArrowheads="1"/>
            </p:cNvSpPr>
            <p:nvPr/>
          </p:nvSpPr>
          <p:spPr bwMode="auto">
            <a:xfrm rot="-2700000">
              <a:off x="2040" y="1688"/>
              <a:ext cx="70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Facilities</a:t>
              </a:r>
            </a:p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Management</a:t>
              </a:r>
            </a:p>
          </p:txBody>
        </p:sp>
        <p:sp>
          <p:nvSpPr>
            <p:cNvPr id="23583" name="Text Box 12"/>
            <p:cNvSpPr txBox="1">
              <a:spLocks noChangeAspect="1" noChangeArrowheads="1"/>
            </p:cNvSpPr>
            <p:nvPr/>
          </p:nvSpPr>
          <p:spPr bwMode="auto">
            <a:xfrm rot="2700000">
              <a:off x="2037" y="2706"/>
              <a:ext cx="70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Technology</a:t>
              </a:r>
            </a:p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Management</a:t>
              </a:r>
            </a:p>
          </p:txBody>
        </p:sp>
        <p:sp>
          <p:nvSpPr>
            <p:cNvPr id="23584" name="Text Box 13"/>
            <p:cNvSpPr txBox="1">
              <a:spLocks noChangeAspect="1" noChangeArrowheads="1"/>
            </p:cNvSpPr>
            <p:nvPr/>
          </p:nvSpPr>
          <p:spPr bwMode="auto">
            <a:xfrm rot="-2700000">
              <a:off x="3009" y="2676"/>
              <a:ext cx="702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Operations</a:t>
              </a:r>
            </a:p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Management</a:t>
              </a:r>
            </a:p>
          </p:txBody>
        </p:sp>
      </p:grpSp>
      <p:sp>
        <p:nvSpPr>
          <p:cNvPr id="23558" name="Oval 14"/>
          <p:cNvSpPr>
            <a:spLocks noChangeAspect="1" noChangeArrowheads="1"/>
          </p:cNvSpPr>
          <p:nvPr/>
        </p:nvSpPr>
        <p:spPr bwMode="auto">
          <a:xfrm>
            <a:off x="1684338" y="2867025"/>
            <a:ext cx="1736725" cy="173672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Line 15"/>
          <p:cNvSpPr>
            <a:spLocks noChangeAspect="1" noChangeShapeType="1"/>
          </p:cNvSpPr>
          <p:nvPr/>
        </p:nvSpPr>
        <p:spPr bwMode="auto">
          <a:xfrm>
            <a:off x="2559050" y="2173288"/>
            <a:ext cx="0" cy="312420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0" name="Line 16"/>
          <p:cNvSpPr>
            <a:spLocks noChangeAspect="1" noChangeShapeType="1"/>
          </p:cNvSpPr>
          <p:nvPr/>
        </p:nvSpPr>
        <p:spPr bwMode="auto">
          <a:xfrm>
            <a:off x="996950" y="3735388"/>
            <a:ext cx="31242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AutoShape 17"/>
          <p:cNvSpPr>
            <a:spLocks noChangeAspect="1" noChangeArrowheads="1"/>
          </p:cNvSpPr>
          <p:nvPr/>
        </p:nvSpPr>
        <p:spPr bwMode="auto">
          <a:xfrm>
            <a:off x="381000" y="1563688"/>
            <a:ext cx="4343400" cy="4343400"/>
          </a:xfrm>
          <a:custGeom>
            <a:avLst/>
            <a:gdLst>
              <a:gd name="T0" fmla="*/ 2171700 w 21600"/>
              <a:gd name="T1" fmla="*/ 0 h 21600"/>
              <a:gd name="T2" fmla="*/ 636027 w 21600"/>
              <a:gd name="T3" fmla="*/ 636027 h 21600"/>
              <a:gd name="T4" fmla="*/ 0 w 21600"/>
              <a:gd name="T5" fmla="*/ 2171700 h 21600"/>
              <a:gd name="T6" fmla="*/ 636027 w 21600"/>
              <a:gd name="T7" fmla="*/ 3707374 h 21600"/>
              <a:gd name="T8" fmla="*/ 2171700 w 21600"/>
              <a:gd name="T9" fmla="*/ 4343400 h 21600"/>
              <a:gd name="T10" fmla="*/ 3707374 w 21600"/>
              <a:gd name="T11" fmla="*/ 3707374 h 21600"/>
              <a:gd name="T12" fmla="*/ 4343400 w 21600"/>
              <a:gd name="T13" fmla="*/ 2171700 h 21600"/>
              <a:gd name="T14" fmla="*/ 3707374 w 21600"/>
              <a:gd name="T15" fmla="*/ 63602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111" y="10800"/>
                </a:moveTo>
                <a:cubicBezTo>
                  <a:pt x="3111" y="15047"/>
                  <a:pt x="6553" y="18489"/>
                  <a:pt x="10800" y="18489"/>
                </a:cubicBezTo>
                <a:cubicBezTo>
                  <a:pt x="15047" y="18489"/>
                  <a:pt x="18489" y="15047"/>
                  <a:pt x="18489" y="10800"/>
                </a:cubicBezTo>
                <a:cubicBezTo>
                  <a:pt x="18489" y="6553"/>
                  <a:pt x="15047" y="3111"/>
                  <a:pt x="10800" y="3111"/>
                </a:cubicBezTo>
                <a:cubicBezTo>
                  <a:pt x="6553" y="3111"/>
                  <a:pt x="3111" y="6553"/>
                  <a:pt x="3111" y="10800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Oval 18"/>
          <p:cNvSpPr>
            <a:spLocks noChangeAspect="1" noChangeArrowheads="1"/>
          </p:cNvSpPr>
          <p:nvPr/>
        </p:nvSpPr>
        <p:spPr bwMode="auto">
          <a:xfrm>
            <a:off x="1752600" y="2928938"/>
            <a:ext cx="1600200" cy="1600200"/>
          </a:xfrm>
          <a:prstGeom prst="ellipse">
            <a:avLst/>
          </a:prstGeom>
          <a:gradFill rotWithShape="1">
            <a:gsLst>
              <a:gs pos="0">
                <a:srgbClr val="638AD7"/>
              </a:gs>
              <a:gs pos="100000">
                <a:srgbClr val="2E4063"/>
              </a:gs>
            </a:gsLst>
            <a:path path="shape">
              <a:fillToRect l="50000" t="50000" r="50000" b="50000"/>
            </a:path>
          </a:gradFill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 defTabSz="825500"/>
            <a:r>
              <a:rPr lang="en-US" sz="1300" b="1">
                <a:solidFill>
                  <a:schemeClr val="bg1"/>
                </a:solidFill>
              </a:rPr>
              <a:t>Enterprise Infrastructure Modeling</a:t>
            </a:r>
            <a:endParaRPr lang="es-ES" sz="1300" b="1">
              <a:solidFill>
                <a:schemeClr val="bg1"/>
              </a:solidFill>
            </a:endParaRPr>
          </a:p>
        </p:txBody>
      </p:sp>
      <p:grpSp>
        <p:nvGrpSpPr>
          <p:cNvPr id="58" name="Group 19"/>
          <p:cNvGrpSpPr>
            <a:grpSpLocks/>
          </p:cNvGrpSpPr>
          <p:nvPr/>
        </p:nvGrpSpPr>
        <p:grpSpPr bwMode="auto">
          <a:xfrm>
            <a:off x="468313" y="1597025"/>
            <a:ext cx="4168775" cy="4222750"/>
            <a:chOff x="1559" y="1006"/>
            <a:chExt cx="2626" cy="2660"/>
          </a:xfrm>
        </p:grpSpPr>
        <p:sp>
          <p:nvSpPr>
            <p:cNvPr id="23564" name="AutoShape 20"/>
            <p:cNvSpPr>
              <a:spLocks noChangeAspect="1" noChangeArrowheads="1"/>
            </p:cNvSpPr>
            <p:nvPr/>
          </p:nvSpPr>
          <p:spPr bwMode="auto">
            <a:xfrm>
              <a:off x="1559" y="1039"/>
              <a:ext cx="2626" cy="2627"/>
            </a:xfrm>
            <a:custGeom>
              <a:avLst/>
              <a:gdLst>
                <a:gd name="T0" fmla="*/ 1313 w 21600"/>
                <a:gd name="T1" fmla="*/ 0 h 21600"/>
                <a:gd name="T2" fmla="*/ 385 w 21600"/>
                <a:gd name="T3" fmla="*/ 385 h 21600"/>
                <a:gd name="T4" fmla="*/ 0 w 21600"/>
                <a:gd name="T5" fmla="*/ 1314 h 21600"/>
                <a:gd name="T6" fmla="*/ 385 w 21600"/>
                <a:gd name="T7" fmla="*/ 2242 h 21600"/>
                <a:gd name="T8" fmla="*/ 1313 w 21600"/>
                <a:gd name="T9" fmla="*/ 2627 h 21600"/>
                <a:gd name="T10" fmla="*/ 2241 w 21600"/>
                <a:gd name="T11" fmla="*/ 2242 h 21600"/>
                <a:gd name="T12" fmla="*/ 2626 w 21600"/>
                <a:gd name="T13" fmla="*/ 1314 h 21600"/>
                <a:gd name="T14" fmla="*/ 2241 w 21600"/>
                <a:gd name="T15" fmla="*/ 38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7 w 21600"/>
                <a:gd name="T25" fmla="*/ 3166 h 21600"/>
                <a:gd name="T26" fmla="*/ 18433 w 21600"/>
                <a:gd name="T27" fmla="*/ 1843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377" y="10800"/>
                  </a:moveTo>
                  <a:cubicBezTo>
                    <a:pt x="2377" y="15452"/>
                    <a:pt x="6148" y="19223"/>
                    <a:pt x="10800" y="19223"/>
                  </a:cubicBezTo>
                  <a:cubicBezTo>
                    <a:pt x="15452" y="19223"/>
                    <a:pt x="19223" y="15452"/>
                    <a:pt x="19223" y="10800"/>
                  </a:cubicBezTo>
                  <a:cubicBezTo>
                    <a:pt x="19223" y="6148"/>
                    <a:pt x="15452" y="2377"/>
                    <a:pt x="10800" y="2377"/>
                  </a:cubicBezTo>
                  <a:cubicBezTo>
                    <a:pt x="6148" y="2377"/>
                    <a:pt x="2377" y="6148"/>
                    <a:pt x="2377" y="10800"/>
                  </a:cubicBezTo>
                  <a:close/>
                </a:path>
              </a:pathLst>
            </a:custGeom>
            <a:solidFill>
              <a:srgbClr val="638AD7"/>
            </a:solidFill>
            <a:ln w="9525">
              <a:solidFill>
                <a:srgbClr val="0066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5" name="WordArt 21"/>
            <p:cNvSpPr>
              <a:spLocks noChangeArrowheads="1" noChangeShapeType="1" noTextEdit="1"/>
            </p:cNvSpPr>
            <p:nvPr/>
          </p:nvSpPr>
          <p:spPr bwMode="auto">
            <a:xfrm rot="3693356">
              <a:off x="2580" y="1517"/>
              <a:ext cx="1686" cy="1034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/>
              <a:r>
                <a:rPr lang="en-US" sz="1600" kern="10" spc="80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Arial"/>
                  <a:cs typeface="Arial"/>
                </a:rPr>
                <a:t>         Business Intelligence         </a:t>
              </a:r>
            </a:p>
          </p:txBody>
        </p:sp>
        <p:sp>
          <p:nvSpPr>
            <p:cNvPr id="23566" name="WordArt 22"/>
            <p:cNvSpPr>
              <a:spLocks noChangeArrowheads="1" noChangeShapeType="1" noTextEdit="1"/>
            </p:cNvSpPr>
            <p:nvPr/>
          </p:nvSpPr>
          <p:spPr bwMode="auto">
            <a:xfrm rot="-3516350">
              <a:off x="1513" y="1518"/>
              <a:ext cx="1578" cy="977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/>
              <a:r>
                <a:rPr lang="en-US" sz="1400" kern="10" spc="70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Arial"/>
                  <a:cs typeface="Arial"/>
                </a:rPr>
                <a:t>        SOA / Web Services       </a:t>
              </a:r>
            </a:p>
          </p:txBody>
        </p:sp>
        <p:sp>
          <p:nvSpPr>
            <p:cNvPr id="23567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2091" y="2555"/>
              <a:ext cx="1578" cy="977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1400" kern="10" spc="700"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Arial"/>
                  <a:cs typeface="Arial"/>
                </a:rPr>
                <a:t>       Workflow Management       </a:t>
              </a:r>
            </a:p>
          </p:txBody>
        </p:sp>
        <p:grpSp>
          <p:nvGrpSpPr>
            <p:cNvPr id="23568" name="Group 24"/>
            <p:cNvGrpSpPr>
              <a:grpSpLocks/>
            </p:cNvGrpSpPr>
            <p:nvPr/>
          </p:nvGrpSpPr>
          <p:grpSpPr bwMode="auto">
            <a:xfrm>
              <a:off x="2857" y="1006"/>
              <a:ext cx="173" cy="350"/>
              <a:chOff x="2863" y="1012"/>
              <a:chExt cx="173" cy="350"/>
            </a:xfrm>
          </p:grpSpPr>
          <p:sp>
            <p:nvSpPr>
              <p:cNvPr id="23575" name="Line 25"/>
              <p:cNvSpPr>
                <a:spLocks noChangeShapeType="1"/>
              </p:cNvSpPr>
              <p:nvPr/>
            </p:nvSpPr>
            <p:spPr bwMode="auto">
              <a:xfrm>
                <a:off x="2875" y="1012"/>
                <a:ext cx="161" cy="191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6" name="Line 26"/>
              <p:cNvSpPr>
                <a:spLocks noChangeShapeType="1"/>
              </p:cNvSpPr>
              <p:nvPr/>
            </p:nvSpPr>
            <p:spPr bwMode="auto">
              <a:xfrm flipV="1">
                <a:off x="2863" y="1172"/>
                <a:ext cx="172" cy="190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69" name="Group 27"/>
            <p:cNvGrpSpPr>
              <a:grpSpLocks/>
            </p:cNvGrpSpPr>
            <p:nvPr/>
          </p:nvGrpSpPr>
          <p:grpSpPr bwMode="auto">
            <a:xfrm rot="7459590">
              <a:off x="3762" y="2814"/>
              <a:ext cx="173" cy="350"/>
              <a:chOff x="2863" y="1012"/>
              <a:chExt cx="173" cy="350"/>
            </a:xfrm>
          </p:grpSpPr>
          <p:sp>
            <p:nvSpPr>
              <p:cNvPr id="23573" name="Line 28"/>
              <p:cNvSpPr>
                <a:spLocks noChangeShapeType="1"/>
              </p:cNvSpPr>
              <p:nvPr/>
            </p:nvSpPr>
            <p:spPr bwMode="auto">
              <a:xfrm>
                <a:off x="2875" y="1012"/>
                <a:ext cx="161" cy="191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4" name="Line 29"/>
              <p:cNvSpPr>
                <a:spLocks noChangeShapeType="1"/>
              </p:cNvSpPr>
              <p:nvPr/>
            </p:nvSpPr>
            <p:spPr bwMode="auto">
              <a:xfrm flipV="1">
                <a:off x="2863" y="1172"/>
                <a:ext cx="172" cy="190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70" name="Group 64"/>
            <p:cNvGrpSpPr>
              <a:grpSpLocks/>
            </p:cNvGrpSpPr>
            <p:nvPr/>
          </p:nvGrpSpPr>
          <p:grpSpPr bwMode="auto">
            <a:xfrm rot="-7066670">
              <a:off x="1738" y="2693"/>
              <a:ext cx="173" cy="350"/>
              <a:chOff x="2863" y="1012"/>
              <a:chExt cx="173" cy="350"/>
            </a:xfrm>
          </p:grpSpPr>
          <p:sp>
            <p:nvSpPr>
              <p:cNvPr id="23571" name="Line 31"/>
              <p:cNvSpPr>
                <a:spLocks noChangeShapeType="1"/>
              </p:cNvSpPr>
              <p:nvPr/>
            </p:nvSpPr>
            <p:spPr bwMode="auto">
              <a:xfrm>
                <a:off x="2875" y="1012"/>
                <a:ext cx="161" cy="191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2" name="Line 32"/>
              <p:cNvSpPr>
                <a:spLocks noChangeShapeType="1"/>
              </p:cNvSpPr>
              <p:nvPr/>
            </p:nvSpPr>
            <p:spPr bwMode="auto">
              <a:xfrm flipV="1">
                <a:off x="2863" y="1172"/>
                <a:ext cx="172" cy="190"/>
              </a:xfrm>
              <a:prstGeom prst="line">
                <a:avLst/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7" descr="footer-plai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6357938"/>
            <a:ext cx="848518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200" y="6324600"/>
            <a:ext cx="762000" cy="365125"/>
          </a:xfrm>
        </p:spPr>
        <p:txBody>
          <a:bodyPr/>
          <a:lstStyle/>
          <a:p>
            <a:pPr>
              <a:defRPr/>
            </a:pPr>
            <a:fld id="{A825B475-895B-4190-BF60-04131C89E852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9" name="Picture 8" descr="logo_clockwise.png"/>
          <p:cNvPicPr>
            <a:picLocks noChangeAspect="1"/>
          </p:cNvPicPr>
          <p:nvPr/>
        </p:nvPicPr>
        <p:blipFill>
          <a:blip r:embed="rId4"/>
          <a:srcRect r="25000"/>
          <a:stretch>
            <a:fillRect/>
          </a:stretch>
        </p:blipFill>
        <p:spPr bwMode="auto">
          <a:xfrm>
            <a:off x="2286000" y="1219200"/>
            <a:ext cx="4495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 rot="16200000">
            <a:off x="2681287" y="3109913"/>
            <a:ext cx="9810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002060"/>
                </a:solidFill>
                <a:latin typeface="+mn-lt"/>
              </a:rPr>
              <a:t>People</a:t>
            </a:r>
            <a:endParaRPr lang="en-US" sz="2000" b="1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1400" y="2209800"/>
            <a:ext cx="10922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002060"/>
                </a:solidFill>
                <a:latin typeface="+mn-lt"/>
              </a:rPr>
              <a:t>Process</a:t>
            </a:r>
            <a:endParaRPr lang="en-US" sz="2000" b="1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5137943" y="3244057"/>
            <a:ext cx="15541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002060"/>
                </a:solidFill>
                <a:latin typeface="+mn-lt"/>
              </a:rPr>
              <a:t>Technology</a:t>
            </a:r>
            <a:endParaRPr lang="en-US" sz="2000" b="1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4419600"/>
            <a:ext cx="22113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002060"/>
                </a:solidFill>
                <a:latin typeface="+mn-lt"/>
              </a:rPr>
              <a:t>Communication</a:t>
            </a:r>
            <a:endParaRPr lang="en-US" sz="2000" b="1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95400" y="838200"/>
            <a:ext cx="5970588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002060"/>
                </a:solidFill>
                <a:latin typeface="+mj-lt"/>
              </a:rPr>
              <a:t>Counterpointe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sz="4000" b="1" dirty="0">
                <a:solidFill>
                  <a:srgbClr val="002060"/>
                </a:solidFill>
              </a:rPr>
              <a:t>Solutions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828800" y="5562600"/>
            <a:ext cx="5246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2060"/>
                </a:solidFill>
                <a:latin typeface="Univers LT Std 55"/>
              </a:rPr>
              <a:t>…transforming goals into reality.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5247</TotalTime>
  <Words>128</Words>
  <Application>Microsoft Office PowerPoint</Application>
  <PresentationFormat>On-screen Show (4:3)</PresentationFormat>
  <Paragraphs>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Wingdings</vt:lpstr>
      <vt:lpstr>Univers LT Std 55</vt:lpstr>
      <vt:lpstr>Flow</vt:lpstr>
      <vt:lpstr>Flow</vt:lpstr>
      <vt:lpstr>Flow</vt:lpstr>
      <vt:lpstr>Flow</vt:lpstr>
      <vt:lpstr>Flow</vt:lpstr>
      <vt:lpstr>Slide 1</vt:lpstr>
      <vt:lpstr>Company Overview</vt:lpstr>
      <vt:lpstr>Software Development</vt:lpstr>
      <vt:lpstr>Program Management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Counterpointe CMMI Level 3 Kickoff</dc:title>
  <dc:creator>Patricia Ibanez</dc:creator>
  <cp:lastModifiedBy>HJ3CB</cp:lastModifiedBy>
  <cp:revision>245</cp:revision>
  <dcterms:created xsi:type="dcterms:W3CDTF">2009-11-12T15:27:46Z</dcterms:created>
  <dcterms:modified xsi:type="dcterms:W3CDTF">2010-04-06T16:54:59Z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0x010100EEB8B807D9510C4EB201FEEAE090FE60</vt:lpwstr>
  </property>
</Properties>
</file>