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64" d="100"/>
          <a:sy n="164" d="100"/>
        </p:scale>
        <p:origin x="-114" y="-18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bf1cb\Documents\sbudata\JWilson\TAS\Collectability%20Curve\Copy%20of%20Raw%20results%202003%20to%202012%205-15-15_jaw.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bf1cb\Documents\sbudata\JWilson\TAS\Collectability%20Curve\Copy%20of%20Raw%20results%202003%20to%202012%205-15-15_jaw.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Percent Collected by Years </a:t>
            </a:r>
            <a:r>
              <a:rPr lang="en-US" dirty="0" smtClean="0"/>
              <a:t>Elapsed</a:t>
            </a:r>
            <a:endParaRPr lang="en-US" dirty="0"/>
          </a:p>
        </c:rich>
      </c:tx>
      <c:layout/>
      <c:overlay val="0"/>
    </c:title>
    <c:autoTitleDeleted val="0"/>
    <c:plotArea>
      <c:layout>
        <c:manualLayout>
          <c:layoutTarget val="inner"/>
          <c:xMode val="edge"/>
          <c:yMode val="edge"/>
          <c:x val="0.15286680159351562"/>
          <c:y val="0.13751181102362206"/>
          <c:w val="0.65866816366528291"/>
          <c:h val="0.77706415864683587"/>
        </c:manualLayout>
      </c:layout>
      <c:lineChart>
        <c:grouping val="standard"/>
        <c:varyColors val="0"/>
        <c:ser>
          <c:idx val="0"/>
          <c:order val="0"/>
          <c:tx>
            <c:strRef>
              <c:f>overall!$T$65</c:f>
              <c:strCache>
                <c:ptCount val="1"/>
                <c:pt idx="0">
                  <c:v>2003</c:v>
                </c:pt>
              </c:strCache>
            </c:strRef>
          </c:tx>
          <c:marker>
            <c:symbol val="none"/>
          </c:marker>
          <c:val>
            <c:numRef>
              <c:f>overall!$T$66:$T$75</c:f>
              <c:numCache>
                <c:formatCode>0%</c:formatCode>
                <c:ptCount val="10"/>
                <c:pt idx="0">
                  <c:v>0.31333954265173858</c:v>
                </c:pt>
                <c:pt idx="1">
                  <c:v>0.20465109976386298</c:v>
                </c:pt>
                <c:pt idx="2">
                  <c:v>0.14882486133560607</c:v>
                </c:pt>
                <c:pt idx="3">
                  <c:v>0.10789355955089347</c:v>
                </c:pt>
                <c:pt idx="4">
                  <c:v>7.0672597141477708E-2</c:v>
                </c:pt>
                <c:pt idx="5">
                  <c:v>4.4588762247044549E-2</c:v>
                </c:pt>
                <c:pt idx="6">
                  <c:v>3.4477830714471754E-2</c:v>
                </c:pt>
                <c:pt idx="7">
                  <c:v>2.911975033799738E-2</c:v>
                </c:pt>
                <c:pt idx="8">
                  <c:v>2.4797304922742007E-2</c:v>
                </c:pt>
                <c:pt idx="9">
                  <c:v>2.1634691334165537E-2</c:v>
                </c:pt>
              </c:numCache>
            </c:numRef>
          </c:val>
          <c:smooth val="0"/>
        </c:ser>
        <c:ser>
          <c:idx val="1"/>
          <c:order val="1"/>
          <c:tx>
            <c:strRef>
              <c:f>overall!$U$65</c:f>
              <c:strCache>
                <c:ptCount val="1"/>
                <c:pt idx="0">
                  <c:v>2005</c:v>
                </c:pt>
              </c:strCache>
            </c:strRef>
          </c:tx>
          <c:marker>
            <c:symbol val="none"/>
          </c:marker>
          <c:val>
            <c:numRef>
              <c:f>overall!$U$66:$U$75</c:f>
              <c:numCache>
                <c:formatCode>0.0%</c:formatCode>
                <c:ptCount val="10"/>
                <c:pt idx="0">
                  <c:v>0.40890545608298345</c:v>
                </c:pt>
                <c:pt idx="1">
                  <c:v>0.18376904555982956</c:v>
                </c:pt>
                <c:pt idx="2">
                  <c:v>0.11383836041923018</c:v>
                </c:pt>
                <c:pt idx="3">
                  <c:v>7.3252583369486896E-2</c:v>
                </c:pt>
                <c:pt idx="4">
                  <c:v>5.3959178750175293E-2</c:v>
                </c:pt>
                <c:pt idx="5">
                  <c:v>4.6664526438243363E-2</c:v>
                </c:pt>
                <c:pt idx="6">
                  <c:v>3.9576620209773358E-2</c:v>
                </c:pt>
                <c:pt idx="7">
                  <c:v>3.4497057693294648E-2</c:v>
                </c:pt>
                <c:pt idx="8">
                  <c:v>2.8635998642289062E-2</c:v>
                </c:pt>
                <c:pt idx="9">
                  <c:v>1.690117283469417E-2</c:v>
                </c:pt>
              </c:numCache>
            </c:numRef>
          </c:val>
          <c:smooth val="0"/>
        </c:ser>
        <c:ser>
          <c:idx val="2"/>
          <c:order val="2"/>
          <c:tx>
            <c:strRef>
              <c:f>overall!$V$65</c:f>
              <c:strCache>
                <c:ptCount val="1"/>
                <c:pt idx="0">
                  <c:v>2007</c:v>
                </c:pt>
              </c:strCache>
            </c:strRef>
          </c:tx>
          <c:marker>
            <c:symbol val="none"/>
          </c:marker>
          <c:val>
            <c:numRef>
              <c:f>overall!$V$66:$V$75</c:f>
              <c:numCache>
                <c:formatCode>0.0%</c:formatCode>
                <c:ptCount val="10"/>
                <c:pt idx="0">
                  <c:v>0.43432564606033952</c:v>
                </c:pt>
                <c:pt idx="1">
                  <c:v>0.15767344867404995</c:v>
                </c:pt>
                <c:pt idx="2">
                  <c:v>0.10749026194773686</c:v>
                </c:pt>
                <c:pt idx="3">
                  <c:v>8.5364076438399716E-2</c:v>
                </c:pt>
                <c:pt idx="4">
                  <c:v>7.1144490278688854E-2</c:v>
                </c:pt>
                <c:pt idx="5">
                  <c:v>6.1313381439586659E-2</c:v>
                </c:pt>
                <c:pt idx="6">
                  <c:v>4.9468619145457873E-2</c:v>
                </c:pt>
                <c:pt idx="7">
                  <c:v>3.2291822350375553E-2</c:v>
                </c:pt>
              </c:numCache>
            </c:numRef>
          </c:val>
          <c:smooth val="0"/>
        </c:ser>
        <c:ser>
          <c:idx val="3"/>
          <c:order val="3"/>
          <c:tx>
            <c:strRef>
              <c:f>overall!$W$65</c:f>
              <c:strCache>
                <c:ptCount val="1"/>
                <c:pt idx="0">
                  <c:v>2009</c:v>
                </c:pt>
              </c:strCache>
            </c:strRef>
          </c:tx>
          <c:marker>
            <c:symbol val="none"/>
          </c:marker>
          <c:val>
            <c:numRef>
              <c:f>overall!$W$66:$W$75</c:f>
              <c:numCache>
                <c:formatCode>0%</c:formatCode>
                <c:ptCount val="10"/>
                <c:pt idx="0">
                  <c:v>0.42255446831252647</c:v>
                </c:pt>
                <c:pt idx="1">
                  <c:v>0.19493514325623498</c:v>
                </c:pt>
                <c:pt idx="2">
                  <c:v>0.14156962419517208</c:v>
                </c:pt>
                <c:pt idx="3">
                  <c:v>0.10992461200947098</c:v>
                </c:pt>
                <c:pt idx="4">
                  <c:v>8.685975808611851E-2</c:v>
                </c:pt>
                <c:pt idx="5">
                  <c:v>4.4156394140476979E-2</c:v>
                </c:pt>
              </c:numCache>
            </c:numRef>
          </c:val>
          <c:smooth val="0"/>
        </c:ser>
        <c:ser>
          <c:idx val="4"/>
          <c:order val="4"/>
          <c:tx>
            <c:strRef>
              <c:f>overall!$X$65</c:f>
              <c:strCache>
                <c:ptCount val="1"/>
                <c:pt idx="0">
                  <c:v>2011</c:v>
                </c:pt>
              </c:strCache>
            </c:strRef>
          </c:tx>
          <c:marker>
            <c:symbol val="none"/>
          </c:marker>
          <c:val>
            <c:numRef>
              <c:f>overall!$X$66:$X$75</c:f>
              <c:numCache>
                <c:formatCode>0%</c:formatCode>
                <c:ptCount val="10"/>
                <c:pt idx="0">
                  <c:v>0.51110718926362109</c:v>
                </c:pt>
                <c:pt idx="1">
                  <c:v>0.23511430438523095</c:v>
                </c:pt>
                <c:pt idx="2">
                  <c:v>0.1583832572991794</c:v>
                </c:pt>
                <c:pt idx="3">
                  <c:v>9.2595580049711843E-2</c:v>
                </c:pt>
                <c:pt idx="4">
                  <c:v>2.7996690022567545E-3</c:v>
                </c:pt>
              </c:numCache>
            </c:numRef>
          </c:val>
          <c:smooth val="0"/>
        </c:ser>
        <c:dLbls>
          <c:showLegendKey val="0"/>
          <c:showVal val="0"/>
          <c:showCatName val="0"/>
          <c:showSerName val="0"/>
          <c:showPercent val="0"/>
          <c:showBubbleSize val="0"/>
        </c:dLbls>
        <c:marker val="1"/>
        <c:smooth val="0"/>
        <c:axId val="126795776"/>
        <c:axId val="126797696"/>
      </c:lineChart>
      <c:catAx>
        <c:axId val="126795776"/>
        <c:scaling>
          <c:orientation val="minMax"/>
        </c:scaling>
        <c:delete val="0"/>
        <c:axPos val="b"/>
        <c:title>
          <c:tx>
            <c:rich>
              <a:bodyPr/>
              <a:lstStyle/>
              <a:p>
                <a:pPr>
                  <a:defRPr/>
                </a:pPr>
                <a:r>
                  <a:rPr lang="en-US" dirty="0"/>
                  <a:t>Years</a:t>
                </a:r>
                <a:r>
                  <a:rPr lang="en-US" baseline="0" dirty="0"/>
                  <a:t> </a:t>
                </a:r>
                <a:r>
                  <a:rPr lang="en-US" baseline="0" dirty="0" smtClean="0"/>
                  <a:t>Elapsed</a:t>
                </a:r>
                <a:endParaRPr lang="en-US" dirty="0"/>
              </a:p>
            </c:rich>
          </c:tx>
          <c:layout>
            <c:manualLayout>
              <c:xMode val="edge"/>
              <c:yMode val="edge"/>
              <c:x val="0.83026832715328969"/>
              <c:y val="0.93257392825896768"/>
            </c:manualLayout>
          </c:layout>
          <c:overlay val="0"/>
        </c:title>
        <c:majorTickMark val="out"/>
        <c:minorTickMark val="none"/>
        <c:tickLblPos val="nextTo"/>
        <c:crossAx val="126797696"/>
        <c:crosses val="autoZero"/>
        <c:auto val="1"/>
        <c:lblAlgn val="ctr"/>
        <c:lblOffset val="100"/>
        <c:noMultiLvlLbl val="0"/>
      </c:catAx>
      <c:valAx>
        <c:axId val="126797696"/>
        <c:scaling>
          <c:orientation val="minMax"/>
        </c:scaling>
        <c:delete val="0"/>
        <c:axPos val="l"/>
        <c:majorGridlines/>
        <c:numFmt formatCode="0%" sourceLinked="1"/>
        <c:majorTickMark val="out"/>
        <c:minorTickMark val="none"/>
        <c:tickLblPos val="nextTo"/>
        <c:crossAx val="126795776"/>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a:pPr>
            <a:r>
              <a:rPr lang="en-US" sz="1400" b="1" i="0" baseline="0" dirty="0">
                <a:effectLst/>
              </a:rPr>
              <a:t>Percent of </a:t>
            </a:r>
            <a:r>
              <a:rPr lang="en-US" sz="1400" b="1" i="0" baseline="0" dirty="0" smtClean="0">
                <a:effectLst/>
              </a:rPr>
              <a:t>Liability </a:t>
            </a:r>
            <a:r>
              <a:rPr lang="en-US" sz="1400" b="1" i="0" baseline="0" dirty="0">
                <a:effectLst/>
              </a:rPr>
              <a:t>(actually due) Attributable to Penalties and Interest</a:t>
            </a:r>
            <a:endParaRPr lang="en-US" sz="1400" dirty="0">
              <a:effectLst/>
            </a:endParaRPr>
          </a:p>
        </c:rich>
      </c:tx>
      <c:overlay val="0"/>
    </c:title>
    <c:autoTitleDeleted val="0"/>
    <c:plotArea>
      <c:layout>
        <c:manualLayout>
          <c:layoutTarget val="inner"/>
          <c:xMode val="edge"/>
          <c:yMode val="edge"/>
          <c:x val="9.6261504429850195E-2"/>
          <c:y val="0.30753834669748853"/>
          <c:w val="0.65362505853701547"/>
          <c:h val="0.53924053071347733"/>
        </c:manualLayout>
      </c:layout>
      <c:lineChart>
        <c:grouping val="standard"/>
        <c:varyColors val="0"/>
        <c:ser>
          <c:idx val="0"/>
          <c:order val="0"/>
          <c:tx>
            <c:strRef>
              <c:f>overall!$AH$3</c:f>
              <c:strCache>
                <c:ptCount val="1"/>
                <c:pt idx="0">
                  <c:v>Cumulative %</c:v>
                </c:pt>
              </c:strCache>
            </c:strRef>
          </c:tx>
          <c:marker>
            <c:symbol val="none"/>
          </c:marker>
          <c:cat>
            <c:numRef>
              <c:f>overall!$AG$4:$AG$8</c:f>
              <c:numCache>
                <c:formatCode>General</c:formatCode>
                <c:ptCount val="5"/>
                <c:pt idx="0">
                  <c:v>2003</c:v>
                </c:pt>
                <c:pt idx="1">
                  <c:v>2005</c:v>
                </c:pt>
                <c:pt idx="2">
                  <c:v>2007</c:v>
                </c:pt>
                <c:pt idx="3">
                  <c:v>2009</c:v>
                </c:pt>
                <c:pt idx="4">
                  <c:v>2011</c:v>
                </c:pt>
              </c:numCache>
            </c:numRef>
          </c:cat>
          <c:val>
            <c:numRef>
              <c:f>overall!$AH$4:$AH$8</c:f>
              <c:numCache>
                <c:formatCode>0%</c:formatCode>
                <c:ptCount val="5"/>
                <c:pt idx="0">
                  <c:v>0.1638357426815352</c:v>
                </c:pt>
                <c:pt idx="1">
                  <c:v>0.20794995122568</c:v>
                </c:pt>
                <c:pt idx="2">
                  <c:v>0.24079559789009217</c:v>
                </c:pt>
                <c:pt idx="3">
                  <c:v>0.16975279111883929</c:v>
                </c:pt>
                <c:pt idx="4">
                  <c:v>0.11178268771486748</c:v>
                </c:pt>
              </c:numCache>
            </c:numRef>
          </c:val>
          <c:smooth val="0"/>
        </c:ser>
        <c:ser>
          <c:idx val="1"/>
          <c:order val="1"/>
          <c:tx>
            <c:strRef>
              <c:f>overall!$AI$3</c:f>
              <c:strCache>
                <c:ptCount val="1"/>
                <c:pt idx="0">
                  <c:v>% after 3 Years</c:v>
                </c:pt>
              </c:strCache>
            </c:strRef>
          </c:tx>
          <c:marker>
            <c:symbol val="none"/>
          </c:marker>
          <c:cat>
            <c:numRef>
              <c:f>overall!$AG$4:$AG$8</c:f>
              <c:numCache>
                <c:formatCode>General</c:formatCode>
                <c:ptCount val="5"/>
                <c:pt idx="0">
                  <c:v>2003</c:v>
                </c:pt>
                <c:pt idx="1">
                  <c:v>2005</c:v>
                </c:pt>
                <c:pt idx="2">
                  <c:v>2007</c:v>
                </c:pt>
                <c:pt idx="3">
                  <c:v>2009</c:v>
                </c:pt>
                <c:pt idx="4">
                  <c:v>2011</c:v>
                </c:pt>
              </c:numCache>
            </c:numRef>
          </c:cat>
          <c:val>
            <c:numRef>
              <c:f>overall!$AI$4:$AI$8</c:f>
              <c:numCache>
                <c:formatCode>0%</c:formatCode>
                <c:ptCount val="5"/>
                <c:pt idx="0">
                  <c:v>6.9571470359313964E-2</c:v>
                </c:pt>
                <c:pt idx="1">
                  <c:v>7.0064386640627072E-2</c:v>
                </c:pt>
                <c:pt idx="2">
                  <c:v>6.0623884813448943E-2</c:v>
                </c:pt>
                <c:pt idx="3">
                  <c:v>6.0623884813448943E-2</c:v>
                </c:pt>
                <c:pt idx="4">
                  <c:v>6.0623884813448943E-2</c:v>
                </c:pt>
              </c:numCache>
            </c:numRef>
          </c:val>
          <c:smooth val="0"/>
        </c:ser>
        <c:dLbls>
          <c:showLegendKey val="0"/>
          <c:showVal val="0"/>
          <c:showCatName val="0"/>
          <c:showSerName val="0"/>
          <c:showPercent val="0"/>
          <c:showBubbleSize val="0"/>
        </c:dLbls>
        <c:marker val="1"/>
        <c:smooth val="0"/>
        <c:axId val="175802624"/>
        <c:axId val="182858496"/>
      </c:lineChart>
      <c:catAx>
        <c:axId val="175802624"/>
        <c:scaling>
          <c:orientation val="minMax"/>
        </c:scaling>
        <c:delete val="0"/>
        <c:axPos val="b"/>
        <c:numFmt formatCode="General" sourceLinked="1"/>
        <c:majorTickMark val="out"/>
        <c:minorTickMark val="none"/>
        <c:tickLblPos val="nextTo"/>
        <c:crossAx val="182858496"/>
        <c:crosses val="autoZero"/>
        <c:auto val="1"/>
        <c:lblAlgn val="ctr"/>
        <c:lblOffset val="100"/>
        <c:noMultiLvlLbl val="0"/>
      </c:catAx>
      <c:valAx>
        <c:axId val="182858496"/>
        <c:scaling>
          <c:orientation val="minMax"/>
        </c:scaling>
        <c:delete val="0"/>
        <c:axPos val="l"/>
        <c:majorGridlines/>
        <c:numFmt formatCode="0%" sourceLinked="1"/>
        <c:majorTickMark val="out"/>
        <c:minorTickMark val="none"/>
        <c:tickLblPos val="nextTo"/>
        <c:crossAx val="175802624"/>
        <c:crosses val="autoZero"/>
        <c:crossBetween val="between"/>
      </c:valAx>
    </c:plotArea>
    <c:legend>
      <c:legendPos val="r"/>
      <c:layout>
        <c:manualLayout>
          <c:xMode val="edge"/>
          <c:yMode val="edge"/>
          <c:x val="0.73599651571937785"/>
          <c:y val="0.52145007103469865"/>
          <c:w val="0.26400348428062215"/>
          <c:h val="0.22119771725781984"/>
        </c:manualLayout>
      </c:layout>
      <c:overlay val="0"/>
    </c:legend>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8752"/>
            <a:ext cx="7543800" cy="1945481"/>
          </a:xfrm>
        </p:spPr>
        <p:txBody>
          <a:bodyPr anchor="b"/>
          <a:lstStyle>
            <a:lvl1pPr>
              <a:defRPr sz="47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3429000"/>
            <a:ext cx="6461760" cy="800100"/>
          </a:xfrm>
        </p:spPr>
        <p:txBody>
          <a:bodyPr anchor="t">
            <a:normAutofit/>
          </a:bodyPr>
          <a:lstStyle>
            <a:lvl1pPr marL="0" indent="0" algn="l">
              <a:buNone/>
              <a:defRPr sz="1400">
                <a:solidFill>
                  <a:schemeClr val="tx1">
                    <a:tint val="75000"/>
                  </a:schemeClr>
                </a:solidFill>
              </a:defRPr>
            </a:lvl1pPr>
            <a:lvl2pPr marL="324703" indent="0" algn="ctr">
              <a:buNone/>
              <a:defRPr>
                <a:solidFill>
                  <a:schemeClr val="tx1">
                    <a:tint val="75000"/>
                  </a:schemeClr>
                </a:solidFill>
              </a:defRPr>
            </a:lvl2pPr>
            <a:lvl3pPr marL="649407" indent="0" algn="ctr">
              <a:buNone/>
              <a:defRPr>
                <a:solidFill>
                  <a:schemeClr val="tx1">
                    <a:tint val="75000"/>
                  </a:schemeClr>
                </a:solidFill>
              </a:defRPr>
            </a:lvl3pPr>
            <a:lvl4pPr marL="974110" indent="0" algn="ctr">
              <a:buNone/>
              <a:defRPr>
                <a:solidFill>
                  <a:schemeClr val="tx1">
                    <a:tint val="75000"/>
                  </a:schemeClr>
                </a:solidFill>
              </a:defRPr>
            </a:lvl4pPr>
            <a:lvl5pPr marL="1298814" indent="0" algn="ctr">
              <a:buNone/>
              <a:defRPr>
                <a:solidFill>
                  <a:schemeClr val="tx1">
                    <a:tint val="75000"/>
                  </a:schemeClr>
                </a:solidFill>
              </a:defRPr>
            </a:lvl5pPr>
            <a:lvl6pPr marL="1623517" indent="0" algn="ctr">
              <a:buNone/>
              <a:defRPr>
                <a:solidFill>
                  <a:schemeClr val="tx1">
                    <a:tint val="75000"/>
                  </a:schemeClr>
                </a:solidFill>
              </a:defRPr>
            </a:lvl6pPr>
            <a:lvl7pPr marL="1948221" indent="0" algn="ctr">
              <a:buNone/>
              <a:defRPr>
                <a:solidFill>
                  <a:schemeClr val="tx1">
                    <a:tint val="75000"/>
                  </a:schemeClr>
                </a:solidFill>
              </a:defRPr>
            </a:lvl7pPr>
            <a:lvl8pPr marL="2272924" indent="0" algn="ctr">
              <a:buNone/>
              <a:defRPr>
                <a:solidFill>
                  <a:schemeClr val="tx1">
                    <a:tint val="75000"/>
                  </a:schemeClr>
                </a:solidFill>
              </a:defRPr>
            </a:lvl8pPr>
            <a:lvl9pPr marL="2597628"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5" name="Footer Placeholder 4"/>
          <p:cNvSpPr>
            <a:spLocks noGrp="1"/>
          </p:cNvSpPr>
          <p:nvPr>
            <p:ph type="ftr" sz="quarter" idx="11"/>
          </p:nvPr>
        </p:nvSpPr>
        <p:spPr/>
        <p:txBody>
          <a:bodyPr/>
          <a:lstStyle/>
          <a:p>
            <a:endParaRPr lang="en-US" dirty="0">
              <a:solidFill>
                <a:srgbClr val="E7ECED"/>
              </a:solidFill>
            </a:endParaRPr>
          </a:p>
        </p:txBody>
      </p:sp>
      <p:sp>
        <p:nvSpPr>
          <p:cNvPr id="6" name="Slide Number Placeholder 5"/>
          <p:cNvSpPr>
            <a:spLocks noGrp="1"/>
          </p:cNvSpPr>
          <p:nvPr>
            <p:ph type="sldNum" sz="quarter" idx="12"/>
          </p:nvPr>
        </p:nvSpPr>
        <p:spPr/>
        <p:txBody>
          <a:bodyPr/>
          <a:lstStyle/>
          <a:p>
            <a:fld id="{F004DBAE-4B01-4E29-BB9B-762E45886D39}" type="slidenum">
              <a:rPr lang="en-US" smtClean="0"/>
              <a:pPr/>
              <a:t>‹#›</a:t>
            </a:fld>
            <a:endParaRPr lang="en-US" dirty="0"/>
          </a:p>
        </p:txBody>
      </p:sp>
    </p:spTree>
    <p:extLst>
      <p:ext uri="{BB962C8B-B14F-4D97-AF65-F5344CB8AC3E}">
        <p14:creationId xmlns:p14="http://schemas.microsoft.com/office/powerpoint/2010/main" val="2539319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5" name="Footer Placeholder 4"/>
          <p:cNvSpPr>
            <a:spLocks noGrp="1"/>
          </p:cNvSpPr>
          <p:nvPr>
            <p:ph type="ftr" sz="quarter" idx="11"/>
          </p:nvPr>
        </p:nvSpPr>
        <p:spPr/>
        <p:txBody>
          <a:bodyPr/>
          <a:lstStyle/>
          <a:p>
            <a:endParaRPr lang="en-US" dirty="0">
              <a:solidFill>
                <a:srgbClr val="E7ECED"/>
              </a:solidFill>
            </a:endParaRPr>
          </a:p>
        </p:txBody>
      </p:sp>
      <p:sp>
        <p:nvSpPr>
          <p:cNvPr id="6" name="Slide Number Placeholder 5"/>
          <p:cNvSpPr>
            <a:spLocks noGrp="1"/>
          </p:cNvSpPr>
          <p:nvPr>
            <p:ph type="sldNum" sz="quarter" idx="12"/>
          </p:nvPr>
        </p:nvSpPr>
        <p:spPr/>
        <p:txBody>
          <a:bodyPr/>
          <a:lstStyle/>
          <a:p>
            <a:fld id="{F004DBAE-4B01-4E29-BB9B-762E45886D39}" type="slidenum">
              <a:rPr lang="en-US" smtClean="0"/>
              <a:pPr/>
              <a:t>‹#›</a:t>
            </a:fld>
            <a:endParaRPr lang="en-US" dirty="0"/>
          </a:p>
        </p:txBody>
      </p:sp>
    </p:spTree>
    <p:extLst>
      <p:ext uri="{BB962C8B-B14F-4D97-AF65-F5344CB8AC3E}">
        <p14:creationId xmlns:p14="http://schemas.microsoft.com/office/powerpoint/2010/main" val="394249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1752600" cy="4388644"/>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5" name="Footer Placeholder 4"/>
          <p:cNvSpPr>
            <a:spLocks noGrp="1"/>
          </p:cNvSpPr>
          <p:nvPr>
            <p:ph type="ftr" sz="quarter" idx="11"/>
          </p:nvPr>
        </p:nvSpPr>
        <p:spPr/>
        <p:txBody>
          <a:bodyPr/>
          <a:lstStyle/>
          <a:p>
            <a:endParaRPr lang="en-US" dirty="0">
              <a:solidFill>
                <a:srgbClr val="E7ECED"/>
              </a:solidFill>
            </a:endParaRPr>
          </a:p>
        </p:txBody>
      </p:sp>
      <p:sp>
        <p:nvSpPr>
          <p:cNvPr id="6" name="Slide Number Placeholder 5"/>
          <p:cNvSpPr>
            <a:spLocks noGrp="1"/>
          </p:cNvSpPr>
          <p:nvPr>
            <p:ph type="sldNum" sz="quarter" idx="12"/>
          </p:nvPr>
        </p:nvSpPr>
        <p:spPr/>
        <p:txBody>
          <a:bodyPr/>
          <a:lstStyle/>
          <a:p>
            <a:fld id="{F004DBAE-4B01-4E29-BB9B-762E45886D39}" type="slidenum">
              <a:rPr lang="en-US" smtClean="0"/>
              <a:pPr/>
              <a:t>‹#›</a:t>
            </a:fld>
            <a:endParaRPr lang="en-US" dirty="0"/>
          </a:p>
        </p:txBody>
      </p:sp>
    </p:spTree>
    <p:extLst>
      <p:ext uri="{BB962C8B-B14F-4D97-AF65-F5344CB8AC3E}">
        <p14:creationId xmlns:p14="http://schemas.microsoft.com/office/powerpoint/2010/main" val="3166062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5" name="Footer Placeholder 4"/>
          <p:cNvSpPr>
            <a:spLocks noGrp="1"/>
          </p:cNvSpPr>
          <p:nvPr>
            <p:ph type="ftr" sz="quarter" idx="11"/>
          </p:nvPr>
        </p:nvSpPr>
        <p:spPr/>
        <p:txBody>
          <a:bodyPr/>
          <a:lstStyle/>
          <a:p>
            <a:endParaRPr lang="en-US" dirty="0">
              <a:solidFill>
                <a:srgbClr val="E7ECED"/>
              </a:solidFill>
            </a:endParaRPr>
          </a:p>
        </p:txBody>
      </p:sp>
      <p:sp>
        <p:nvSpPr>
          <p:cNvPr id="6" name="Slide Number Placeholder 5"/>
          <p:cNvSpPr>
            <a:spLocks noGrp="1"/>
          </p:cNvSpPr>
          <p:nvPr>
            <p:ph type="sldNum" sz="quarter" idx="12"/>
          </p:nvPr>
        </p:nvSpPr>
        <p:spPr/>
        <p:txBody>
          <a:bodyPr/>
          <a:lstStyle/>
          <a:p>
            <a:fld id="{F004DBAE-4B01-4E29-BB9B-762E45886D39}" type="slidenum">
              <a:rPr lang="en-US" smtClean="0"/>
              <a:pPr/>
              <a:t>‹#›</a:t>
            </a:fld>
            <a:endParaRPr lang="en-US" dirty="0"/>
          </a:p>
        </p:txBody>
      </p:sp>
    </p:spTree>
    <p:extLst>
      <p:ext uri="{BB962C8B-B14F-4D97-AF65-F5344CB8AC3E}">
        <p14:creationId xmlns:p14="http://schemas.microsoft.com/office/powerpoint/2010/main" val="3992905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114800"/>
            <a:ext cx="7659688" cy="876300"/>
          </a:xfrm>
        </p:spPr>
        <p:txBody>
          <a:bodyPr anchor="t"/>
          <a:lstStyle>
            <a:lvl1pPr algn="l">
              <a:defRPr sz="2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4" y="2889649"/>
            <a:ext cx="6135688" cy="1225154"/>
          </a:xfrm>
        </p:spPr>
        <p:txBody>
          <a:bodyPr anchor="b"/>
          <a:lstStyle>
            <a:lvl1pPr marL="0" indent="0">
              <a:buNone/>
              <a:defRPr sz="1400">
                <a:solidFill>
                  <a:schemeClr val="tx1">
                    <a:tint val="75000"/>
                  </a:schemeClr>
                </a:solidFill>
              </a:defRPr>
            </a:lvl1pPr>
            <a:lvl2pPr marL="324703" indent="0">
              <a:buNone/>
              <a:defRPr sz="1300">
                <a:solidFill>
                  <a:schemeClr val="tx1">
                    <a:tint val="75000"/>
                  </a:schemeClr>
                </a:solidFill>
              </a:defRPr>
            </a:lvl2pPr>
            <a:lvl3pPr marL="649407" indent="0">
              <a:buNone/>
              <a:defRPr sz="1100">
                <a:solidFill>
                  <a:schemeClr val="tx1">
                    <a:tint val="75000"/>
                  </a:schemeClr>
                </a:solidFill>
              </a:defRPr>
            </a:lvl3pPr>
            <a:lvl4pPr marL="974110" indent="0">
              <a:buNone/>
              <a:defRPr sz="1000">
                <a:solidFill>
                  <a:schemeClr val="tx1">
                    <a:tint val="75000"/>
                  </a:schemeClr>
                </a:solidFill>
              </a:defRPr>
            </a:lvl4pPr>
            <a:lvl5pPr marL="1298814" indent="0">
              <a:buNone/>
              <a:defRPr sz="1000">
                <a:solidFill>
                  <a:schemeClr val="tx1">
                    <a:tint val="75000"/>
                  </a:schemeClr>
                </a:solidFill>
              </a:defRPr>
            </a:lvl5pPr>
            <a:lvl6pPr marL="1623517" indent="0">
              <a:buNone/>
              <a:defRPr sz="1000">
                <a:solidFill>
                  <a:schemeClr val="tx1">
                    <a:tint val="75000"/>
                  </a:schemeClr>
                </a:solidFill>
              </a:defRPr>
            </a:lvl6pPr>
            <a:lvl7pPr marL="1948221" indent="0">
              <a:buNone/>
              <a:defRPr sz="1000">
                <a:solidFill>
                  <a:schemeClr val="tx1">
                    <a:tint val="75000"/>
                  </a:schemeClr>
                </a:solidFill>
              </a:defRPr>
            </a:lvl7pPr>
            <a:lvl8pPr marL="2272924" indent="0">
              <a:buNone/>
              <a:defRPr sz="1000">
                <a:solidFill>
                  <a:schemeClr val="tx1">
                    <a:tint val="75000"/>
                  </a:schemeClr>
                </a:solidFill>
              </a:defRPr>
            </a:lvl8pPr>
            <a:lvl9pPr marL="2597628" indent="0">
              <a:buNone/>
              <a:defRPr sz="1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5" name="Footer Placeholder 4"/>
          <p:cNvSpPr>
            <a:spLocks noGrp="1"/>
          </p:cNvSpPr>
          <p:nvPr>
            <p:ph type="ftr" sz="quarter" idx="11"/>
          </p:nvPr>
        </p:nvSpPr>
        <p:spPr/>
        <p:txBody>
          <a:bodyPr/>
          <a:lstStyle/>
          <a:p>
            <a:endParaRPr lang="en-US" dirty="0">
              <a:solidFill>
                <a:srgbClr val="E7ECED"/>
              </a:solidFill>
            </a:endParaRPr>
          </a:p>
        </p:txBody>
      </p:sp>
      <p:sp>
        <p:nvSpPr>
          <p:cNvPr id="6" name="Slide Number Placeholder 5"/>
          <p:cNvSpPr>
            <a:spLocks noGrp="1"/>
          </p:cNvSpPr>
          <p:nvPr>
            <p:ph type="sldNum" sz="quarter" idx="12"/>
          </p:nvPr>
        </p:nvSpPr>
        <p:spPr/>
        <p:txBody>
          <a:bodyPr/>
          <a:lstStyle/>
          <a:p>
            <a:fld id="{F004DBAE-4B01-4E29-BB9B-762E45886D39}" type="slidenum">
              <a:rPr lang="en-US" smtClean="0"/>
              <a:pPr/>
              <a:t>‹#›</a:t>
            </a:fld>
            <a:endParaRPr lang="en-US" dirty="0"/>
          </a:p>
        </p:txBody>
      </p:sp>
    </p:spTree>
    <p:extLst>
      <p:ext uri="{BB962C8B-B14F-4D97-AF65-F5344CB8AC3E}">
        <p14:creationId xmlns:p14="http://schemas.microsoft.com/office/powerpoint/2010/main" val="3481897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52144"/>
            <a:ext cx="3657600" cy="3442716"/>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152144"/>
            <a:ext cx="3657600" cy="3442716"/>
          </a:xfrm>
        </p:spPr>
        <p:txBody>
          <a:bodyPr/>
          <a:lstStyle>
            <a:lvl1pPr>
              <a:defRPr sz="20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6" name="Footer Placeholder 5"/>
          <p:cNvSpPr>
            <a:spLocks noGrp="1"/>
          </p:cNvSpPr>
          <p:nvPr>
            <p:ph type="ftr" sz="quarter" idx="11"/>
          </p:nvPr>
        </p:nvSpPr>
        <p:spPr/>
        <p:txBody>
          <a:bodyPr/>
          <a:lstStyle/>
          <a:p>
            <a:endParaRPr lang="en-US" dirty="0">
              <a:solidFill>
                <a:srgbClr val="E7ECED"/>
              </a:solidFill>
            </a:endParaRPr>
          </a:p>
        </p:txBody>
      </p:sp>
      <p:sp>
        <p:nvSpPr>
          <p:cNvPr id="7" name="Slide Number Placeholder 6"/>
          <p:cNvSpPr>
            <a:spLocks noGrp="1"/>
          </p:cNvSpPr>
          <p:nvPr>
            <p:ph type="sldNum" sz="quarter" idx="12"/>
          </p:nvPr>
        </p:nvSpPr>
        <p:spPr/>
        <p:txBody>
          <a:bodyPr/>
          <a:lstStyle/>
          <a:p>
            <a:fld id="{F004DBAE-4B01-4E29-BB9B-762E45886D39}" type="slidenum">
              <a:rPr lang="en-US" smtClean="0"/>
              <a:pPr/>
              <a:t>‹#›</a:t>
            </a:fld>
            <a:endParaRPr lang="en-US" dirty="0"/>
          </a:p>
        </p:txBody>
      </p:sp>
    </p:spTree>
    <p:extLst>
      <p:ext uri="{BB962C8B-B14F-4D97-AF65-F5344CB8AC3E}">
        <p14:creationId xmlns:p14="http://schemas.microsoft.com/office/powerpoint/2010/main" val="416141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3657600" cy="479822"/>
          </a:xfrm>
        </p:spPr>
        <p:txBody>
          <a:bodyPr anchor="b">
            <a:noAutofit/>
          </a:bodyPr>
          <a:lstStyle>
            <a:lvl1pPr marL="0" indent="0" algn="ctr">
              <a:buNone/>
              <a:defRPr sz="1400" b="1">
                <a:solidFill>
                  <a:schemeClr val="tx2"/>
                </a:solidFill>
              </a:defRPr>
            </a:lvl1pPr>
            <a:lvl2pPr marL="324703" indent="0">
              <a:buNone/>
              <a:defRPr sz="1400" b="1"/>
            </a:lvl2pPr>
            <a:lvl3pPr marL="649407" indent="0">
              <a:buNone/>
              <a:defRPr sz="1300" b="1"/>
            </a:lvl3pPr>
            <a:lvl4pPr marL="974110" indent="0">
              <a:buNone/>
              <a:defRPr sz="1100" b="1"/>
            </a:lvl4pPr>
            <a:lvl5pPr marL="1298814" indent="0">
              <a:buNone/>
              <a:defRPr sz="1100" b="1"/>
            </a:lvl5pPr>
            <a:lvl6pPr marL="1623517" indent="0">
              <a:buNone/>
              <a:defRPr sz="1100" b="1"/>
            </a:lvl6pPr>
            <a:lvl7pPr marL="1948221" indent="0">
              <a:buNone/>
              <a:defRPr sz="1100" b="1"/>
            </a:lvl7pPr>
            <a:lvl8pPr marL="2272924" indent="0">
              <a:buNone/>
              <a:defRPr sz="1100" b="1"/>
            </a:lvl8pPr>
            <a:lvl9pPr marL="2597628" indent="0">
              <a:buNone/>
              <a:defRPr sz="1100" b="1"/>
            </a:lvl9pPr>
          </a:lstStyle>
          <a:p>
            <a:pPr lvl="0"/>
            <a:r>
              <a:rPr lang="en-US" smtClean="0"/>
              <a:t>Click to edit Master text styles</a:t>
            </a:r>
          </a:p>
        </p:txBody>
      </p:sp>
      <p:sp>
        <p:nvSpPr>
          <p:cNvPr id="4" name="Content Placeholder 3"/>
          <p:cNvSpPr>
            <a:spLocks noGrp="1"/>
          </p:cNvSpPr>
          <p:nvPr>
            <p:ph sz="half" idx="2"/>
          </p:nvPr>
        </p:nvSpPr>
        <p:spPr>
          <a:xfrm>
            <a:off x="457200" y="1631157"/>
            <a:ext cx="3657600" cy="2963466"/>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151335"/>
            <a:ext cx="3657600" cy="479822"/>
          </a:xfrm>
        </p:spPr>
        <p:txBody>
          <a:bodyPr anchor="b">
            <a:noAutofit/>
          </a:bodyPr>
          <a:lstStyle>
            <a:lvl1pPr marL="0" indent="0" algn="ctr">
              <a:buNone/>
              <a:defRPr sz="1400" b="1">
                <a:solidFill>
                  <a:schemeClr val="tx2"/>
                </a:solidFill>
              </a:defRPr>
            </a:lvl1pPr>
            <a:lvl2pPr marL="324703" indent="0">
              <a:buNone/>
              <a:defRPr sz="1400" b="1"/>
            </a:lvl2pPr>
            <a:lvl3pPr marL="649407" indent="0">
              <a:buNone/>
              <a:defRPr sz="1300" b="1"/>
            </a:lvl3pPr>
            <a:lvl4pPr marL="974110" indent="0">
              <a:buNone/>
              <a:defRPr sz="1100" b="1"/>
            </a:lvl4pPr>
            <a:lvl5pPr marL="1298814" indent="0">
              <a:buNone/>
              <a:defRPr sz="1100" b="1"/>
            </a:lvl5pPr>
            <a:lvl6pPr marL="1623517" indent="0">
              <a:buNone/>
              <a:defRPr sz="1100" b="1"/>
            </a:lvl6pPr>
            <a:lvl7pPr marL="1948221" indent="0">
              <a:buNone/>
              <a:defRPr sz="1100" b="1"/>
            </a:lvl7pPr>
            <a:lvl8pPr marL="2272924" indent="0">
              <a:buNone/>
              <a:defRPr sz="1100" b="1"/>
            </a:lvl8pPr>
            <a:lvl9pPr marL="2597628" indent="0">
              <a:buNone/>
              <a:defRPr sz="1100" b="1"/>
            </a:lvl9pPr>
          </a:lstStyle>
          <a:p>
            <a:pPr lvl="0"/>
            <a:r>
              <a:rPr lang="en-US" smtClean="0"/>
              <a:t>Click to edit Master text styles</a:t>
            </a:r>
          </a:p>
        </p:txBody>
      </p:sp>
      <p:sp>
        <p:nvSpPr>
          <p:cNvPr id="6" name="Content Placeholder 5"/>
          <p:cNvSpPr>
            <a:spLocks noGrp="1"/>
          </p:cNvSpPr>
          <p:nvPr>
            <p:ph sz="quarter" idx="4"/>
          </p:nvPr>
        </p:nvSpPr>
        <p:spPr>
          <a:xfrm>
            <a:off x="4419600" y="1631157"/>
            <a:ext cx="3657600" cy="2963466"/>
          </a:xfrm>
        </p:spPr>
        <p:txBody>
          <a:bodyPr/>
          <a:lstStyle>
            <a:lvl1pPr>
              <a:defRPr sz="1700"/>
            </a:lvl1pPr>
            <a:lvl2pPr>
              <a:defRPr sz="1400"/>
            </a:lvl2pPr>
            <a:lvl3pPr>
              <a:defRPr sz="1300"/>
            </a:lvl3pPr>
            <a:lvl4pPr>
              <a:defRPr sz="1100"/>
            </a:lvl4pPr>
            <a:lvl5pPr>
              <a:defRPr sz="1100"/>
            </a:lvl5pPr>
            <a:lvl6pPr>
              <a:defRPr sz="1100"/>
            </a:lvl6pPr>
            <a:lvl7pPr>
              <a:defRPr sz="1100"/>
            </a:lvl7pPr>
            <a:lvl8pPr>
              <a:defRPr sz="1100"/>
            </a:lvl8pPr>
            <a:lvl9pPr>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8" name="Footer Placeholder 7"/>
          <p:cNvSpPr>
            <a:spLocks noGrp="1"/>
          </p:cNvSpPr>
          <p:nvPr>
            <p:ph type="ftr" sz="quarter" idx="11"/>
          </p:nvPr>
        </p:nvSpPr>
        <p:spPr/>
        <p:txBody>
          <a:bodyPr/>
          <a:lstStyle/>
          <a:p>
            <a:endParaRPr lang="en-US" dirty="0">
              <a:solidFill>
                <a:srgbClr val="E7ECED"/>
              </a:solidFill>
            </a:endParaRPr>
          </a:p>
        </p:txBody>
      </p:sp>
      <p:sp>
        <p:nvSpPr>
          <p:cNvPr id="9" name="Slide Number Placeholder 8"/>
          <p:cNvSpPr>
            <a:spLocks noGrp="1"/>
          </p:cNvSpPr>
          <p:nvPr>
            <p:ph type="sldNum" sz="quarter" idx="12"/>
          </p:nvPr>
        </p:nvSpPr>
        <p:spPr/>
        <p:txBody>
          <a:bodyPr/>
          <a:lstStyle/>
          <a:p>
            <a:fld id="{F004DBAE-4B01-4E29-BB9B-762E45886D39}" type="slidenum">
              <a:rPr lang="en-US" smtClean="0"/>
              <a:pPr/>
              <a:t>‹#›</a:t>
            </a:fld>
            <a:endParaRPr lang="en-US" dirty="0"/>
          </a:p>
        </p:txBody>
      </p:sp>
    </p:spTree>
    <p:extLst>
      <p:ext uri="{BB962C8B-B14F-4D97-AF65-F5344CB8AC3E}">
        <p14:creationId xmlns:p14="http://schemas.microsoft.com/office/powerpoint/2010/main" val="688325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4" name="Footer Placeholder 3"/>
          <p:cNvSpPr>
            <a:spLocks noGrp="1"/>
          </p:cNvSpPr>
          <p:nvPr>
            <p:ph type="ftr" sz="quarter" idx="11"/>
          </p:nvPr>
        </p:nvSpPr>
        <p:spPr/>
        <p:txBody>
          <a:bodyPr/>
          <a:lstStyle/>
          <a:p>
            <a:endParaRPr lang="en-US" dirty="0">
              <a:solidFill>
                <a:srgbClr val="E7ECED"/>
              </a:solidFill>
            </a:endParaRPr>
          </a:p>
        </p:txBody>
      </p:sp>
      <p:sp>
        <p:nvSpPr>
          <p:cNvPr id="5" name="Slide Number Placeholder 4"/>
          <p:cNvSpPr>
            <a:spLocks noGrp="1"/>
          </p:cNvSpPr>
          <p:nvPr>
            <p:ph type="sldNum" sz="quarter" idx="12"/>
          </p:nvPr>
        </p:nvSpPr>
        <p:spPr/>
        <p:txBody>
          <a:bodyPr/>
          <a:lstStyle/>
          <a:p>
            <a:fld id="{F004DBAE-4B01-4E29-BB9B-762E45886D39}" type="slidenum">
              <a:rPr lang="en-US" smtClean="0"/>
              <a:pPr/>
              <a:t>‹#›</a:t>
            </a:fld>
            <a:endParaRPr lang="en-US" dirty="0"/>
          </a:p>
        </p:txBody>
      </p:sp>
    </p:spTree>
    <p:extLst>
      <p:ext uri="{BB962C8B-B14F-4D97-AF65-F5344CB8AC3E}">
        <p14:creationId xmlns:p14="http://schemas.microsoft.com/office/powerpoint/2010/main" val="4106614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3" name="Footer Placeholder 2"/>
          <p:cNvSpPr>
            <a:spLocks noGrp="1"/>
          </p:cNvSpPr>
          <p:nvPr>
            <p:ph type="ftr" sz="quarter" idx="11"/>
          </p:nvPr>
        </p:nvSpPr>
        <p:spPr/>
        <p:txBody>
          <a:bodyPr/>
          <a:lstStyle/>
          <a:p>
            <a:endParaRPr lang="en-US" dirty="0">
              <a:solidFill>
                <a:srgbClr val="E7ECED"/>
              </a:solidFill>
            </a:endParaRPr>
          </a:p>
        </p:txBody>
      </p:sp>
      <p:sp>
        <p:nvSpPr>
          <p:cNvPr id="4" name="Slide Number Placeholder 3"/>
          <p:cNvSpPr>
            <a:spLocks noGrp="1"/>
          </p:cNvSpPr>
          <p:nvPr>
            <p:ph type="sldNum" sz="quarter" idx="12"/>
          </p:nvPr>
        </p:nvSpPr>
        <p:spPr/>
        <p:txBody>
          <a:bodyPr/>
          <a:lstStyle/>
          <a:p>
            <a:fld id="{F004DBAE-4B01-4E29-BB9B-762E45886D39}" type="slidenum">
              <a:rPr lang="en-US" smtClean="0"/>
              <a:pPr/>
              <a:t>‹#›</a:t>
            </a:fld>
            <a:endParaRPr lang="en-US" dirty="0"/>
          </a:p>
        </p:txBody>
      </p:sp>
    </p:spTree>
    <p:extLst>
      <p:ext uri="{BB962C8B-B14F-4D97-AF65-F5344CB8AC3E}">
        <p14:creationId xmlns:p14="http://schemas.microsoft.com/office/powerpoint/2010/main" val="3537970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4121658"/>
            <a:ext cx="7772400" cy="445770"/>
          </a:xfrm>
        </p:spPr>
        <p:txBody>
          <a:bodyPr anchor="b"/>
          <a:lstStyle>
            <a:lvl1pPr algn="ctr">
              <a:defRPr sz="16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4572000"/>
            <a:ext cx="7772401" cy="457200"/>
          </a:xfrm>
        </p:spPr>
        <p:txBody>
          <a:bodyPr>
            <a:normAutofit/>
          </a:bodyPr>
          <a:lstStyle>
            <a:lvl1pPr marL="0" indent="0" algn="ctr">
              <a:buNone/>
              <a:defRPr sz="1100"/>
            </a:lvl1pPr>
            <a:lvl2pPr marL="324703" indent="0">
              <a:buNone/>
              <a:defRPr sz="900"/>
            </a:lvl2pPr>
            <a:lvl3pPr marL="649407" indent="0">
              <a:buNone/>
              <a:defRPr sz="700"/>
            </a:lvl3pPr>
            <a:lvl4pPr marL="974110" indent="0">
              <a:buNone/>
              <a:defRPr sz="600"/>
            </a:lvl4pPr>
            <a:lvl5pPr marL="1298814" indent="0">
              <a:buNone/>
              <a:defRPr sz="600"/>
            </a:lvl5pPr>
            <a:lvl6pPr marL="1623517" indent="0">
              <a:buNone/>
              <a:defRPr sz="600"/>
            </a:lvl6pPr>
            <a:lvl7pPr marL="1948221" indent="0">
              <a:buNone/>
              <a:defRPr sz="600"/>
            </a:lvl7pPr>
            <a:lvl8pPr marL="2272924" indent="0">
              <a:buNone/>
              <a:defRPr sz="600"/>
            </a:lvl8pPr>
            <a:lvl9pPr marL="2597628" indent="0">
              <a:buNone/>
              <a:defRPr sz="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6" name="Footer Placeholder 5"/>
          <p:cNvSpPr>
            <a:spLocks noGrp="1"/>
          </p:cNvSpPr>
          <p:nvPr>
            <p:ph type="ftr" sz="quarter" idx="11"/>
          </p:nvPr>
        </p:nvSpPr>
        <p:spPr/>
        <p:txBody>
          <a:bodyPr/>
          <a:lstStyle/>
          <a:p>
            <a:endParaRPr lang="en-US" dirty="0">
              <a:solidFill>
                <a:srgbClr val="E7ECED"/>
              </a:solidFill>
            </a:endParaRPr>
          </a:p>
        </p:txBody>
      </p:sp>
      <p:sp>
        <p:nvSpPr>
          <p:cNvPr id="7" name="Slide Number Placeholder 6"/>
          <p:cNvSpPr>
            <a:spLocks noGrp="1"/>
          </p:cNvSpPr>
          <p:nvPr>
            <p:ph type="sldNum" sz="quarter" idx="12"/>
          </p:nvPr>
        </p:nvSpPr>
        <p:spPr/>
        <p:txBody>
          <a:bodyPr/>
          <a:lstStyle/>
          <a:p>
            <a:fld id="{F004DBAE-4B01-4E29-BB9B-762E45886D39}" type="slidenum">
              <a:rPr lang="en-US" smtClean="0"/>
              <a:pPr/>
              <a:t>‹#›</a:t>
            </a:fld>
            <a:endParaRPr lang="en-US" dirty="0"/>
          </a:p>
        </p:txBody>
      </p:sp>
      <p:sp>
        <p:nvSpPr>
          <p:cNvPr id="9" name="Content Placeholder 8"/>
          <p:cNvSpPr>
            <a:spLocks noGrp="1"/>
          </p:cNvSpPr>
          <p:nvPr>
            <p:ph sz="quarter" idx="13"/>
          </p:nvPr>
        </p:nvSpPr>
        <p:spPr>
          <a:xfrm>
            <a:off x="304800" y="285750"/>
            <a:ext cx="7772400" cy="37071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1072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4121458"/>
            <a:ext cx="7772400" cy="445970"/>
          </a:xfrm>
        </p:spPr>
        <p:txBody>
          <a:bodyPr anchor="b"/>
          <a:lstStyle>
            <a:lvl1pPr algn="ctr">
              <a:defRPr sz="16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4114800"/>
          </a:xfrm>
        </p:spPr>
        <p:txBody>
          <a:bodyPr/>
          <a:lstStyle>
            <a:lvl1pPr marL="0" indent="0">
              <a:buNone/>
              <a:defRPr sz="2300"/>
            </a:lvl1pPr>
            <a:lvl2pPr marL="324703" indent="0">
              <a:buNone/>
              <a:defRPr sz="2000"/>
            </a:lvl2pPr>
            <a:lvl3pPr marL="649407" indent="0">
              <a:buNone/>
              <a:defRPr sz="1700"/>
            </a:lvl3pPr>
            <a:lvl4pPr marL="974110" indent="0">
              <a:buNone/>
              <a:defRPr sz="1400"/>
            </a:lvl4pPr>
            <a:lvl5pPr marL="1298814" indent="0">
              <a:buNone/>
              <a:defRPr sz="1400"/>
            </a:lvl5pPr>
            <a:lvl6pPr marL="1623517" indent="0">
              <a:buNone/>
              <a:defRPr sz="1400"/>
            </a:lvl6pPr>
            <a:lvl7pPr marL="1948221" indent="0">
              <a:buNone/>
              <a:defRPr sz="1400"/>
            </a:lvl7pPr>
            <a:lvl8pPr marL="2272924" indent="0">
              <a:buNone/>
              <a:defRPr sz="1400"/>
            </a:lvl8pPr>
            <a:lvl9pPr marL="2597628" indent="0">
              <a:buNone/>
              <a:defRPr sz="14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4572000"/>
            <a:ext cx="7772400" cy="459486"/>
          </a:xfrm>
        </p:spPr>
        <p:txBody>
          <a:bodyPr>
            <a:normAutofit/>
          </a:bodyPr>
          <a:lstStyle>
            <a:lvl1pPr marL="0" indent="0" algn="ctr">
              <a:buNone/>
              <a:defRPr sz="1100"/>
            </a:lvl1pPr>
            <a:lvl2pPr marL="324703" indent="0">
              <a:buNone/>
              <a:defRPr sz="900"/>
            </a:lvl2pPr>
            <a:lvl3pPr marL="649407" indent="0">
              <a:buNone/>
              <a:defRPr sz="700"/>
            </a:lvl3pPr>
            <a:lvl4pPr marL="974110" indent="0">
              <a:buNone/>
              <a:defRPr sz="600"/>
            </a:lvl4pPr>
            <a:lvl5pPr marL="1298814" indent="0">
              <a:buNone/>
              <a:defRPr sz="600"/>
            </a:lvl5pPr>
            <a:lvl6pPr marL="1623517" indent="0">
              <a:buNone/>
              <a:defRPr sz="600"/>
            </a:lvl6pPr>
            <a:lvl7pPr marL="1948221" indent="0">
              <a:buNone/>
              <a:defRPr sz="600"/>
            </a:lvl7pPr>
            <a:lvl8pPr marL="2272924" indent="0">
              <a:buNone/>
              <a:defRPr sz="600"/>
            </a:lvl8pPr>
            <a:lvl9pPr marL="2597628" indent="0">
              <a:buNone/>
              <a:defRPr sz="6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8DCAB73-4AFE-451C-B6A5-6BA0DF816617}" type="datetimeFigureOut">
              <a:rPr lang="en-US" smtClean="0">
                <a:solidFill>
                  <a:srgbClr val="E7ECED"/>
                </a:solidFill>
              </a:rPr>
              <a:pPr/>
              <a:t>6/16/2015</a:t>
            </a:fld>
            <a:endParaRPr lang="en-US" dirty="0">
              <a:solidFill>
                <a:srgbClr val="E7ECED"/>
              </a:solidFill>
            </a:endParaRPr>
          </a:p>
        </p:txBody>
      </p:sp>
      <p:sp>
        <p:nvSpPr>
          <p:cNvPr id="9" name="Slide Number Placeholder 8"/>
          <p:cNvSpPr>
            <a:spLocks noGrp="1"/>
          </p:cNvSpPr>
          <p:nvPr>
            <p:ph type="sldNum" sz="quarter" idx="11"/>
          </p:nvPr>
        </p:nvSpPr>
        <p:spPr/>
        <p:txBody>
          <a:bodyPr/>
          <a:lstStyle/>
          <a:p>
            <a:fld id="{F004DBAE-4B01-4E29-BB9B-762E45886D39}"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solidFill>
                <a:srgbClr val="E7ECED"/>
              </a:solidFill>
            </a:endParaRPr>
          </a:p>
        </p:txBody>
      </p:sp>
    </p:spTree>
    <p:extLst>
      <p:ext uri="{BB962C8B-B14F-4D97-AF65-F5344CB8AC3E}">
        <p14:creationId xmlns:p14="http://schemas.microsoft.com/office/powerpoint/2010/main" val="1395340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3000"/>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7620000" cy="857250"/>
          </a:xfrm>
          <a:prstGeom prst="rect">
            <a:avLst/>
          </a:prstGeom>
        </p:spPr>
        <p:txBody>
          <a:bodyPr vert="horz" lIns="64941" tIns="32470" rIns="64941" bIns="3247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0"/>
            <a:ext cx="7620000" cy="3600450"/>
          </a:xfrm>
          <a:prstGeom prst="rect">
            <a:avLst/>
          </a:prstGeom>
        </p:spPr>
        <p:txBody>
          <a:bodyPr vert="horz" lIns="64941" tIns="32470" rIns="64941" bIns="3247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64941" tIns="32470" rIns="64941" bIns="32470" rtlCol="0" anchor="ctr"/>
          <a:lstStyle/>
          <a:p>
            <a:pPr algn="ctr" defTabSz="649407"/>
            <a:endParaRPr lang="en-US" sz="1300" dirty="0">
              <a:solidFill>
                <a:prstClr val="white"/>
              </a:solidFill>
            </a:endParaRPr>
          </a:p>
        </p:txBody>
      </p:sp>
      <p:sp>
        <p:nvSpPr>
          <p:cNvPr id="8" name="Rectangle 7"/>
          <p:cNvSpPr/>
          <p:nvPr/>
        </p:nvSpPr>
        <p:spPr>
          <a:xfrm>
            <a:off x="8458200" y="4114800"/>
            <a:ext cx="685800" cy="5143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64941" tIns="32470" rIns="64941" bIns="32470" rtlCol="0" anchor="ctr"/>
          <a:lstStyle/>
          <a:p>
            <a:pPr algn="ctr" defTabSz="649407"/>
            <a:endParaRPr lang="en-US" sz="1300" dirty="0">
              <a:solidFill>
                <a:prstClr val="white"/>
              </a:solidFill>
            </a:endParaRPr>
          </a:p>
        </p:txBody>
      </p:sp>
      <p:sp>
        <p:nvSpPr>
          <p:cNvPr id="6" name="Slide Number Placeholder 5"/>
          <p:cNvSpPr>
            <a:spLocks noGrp="1"/>
          </p:cNvSpPr>
          <p:nvPr>
            <p:ph type="sldNum" sz="quarter" idx="4"/>
          </p:nvPr>
        </p:nvSpPr>
        <p:spPr>
          <a:xfrm>
            <a:off x="8531788" y="4236720"/>
            <a:ext cx="548640" cy="297180"/>
          </a:xfrm>
          <a:prstGeom prst="bracketPair">
            <a:avLst>
              <a:gd name="adj" fmla="val 17949"/>
            </a:avLst>
          </a:prstGeom>
          <a:ln w="19050">
            <a:solidFill>
              <a:srgbClr val="FFFFFF"/>
            </a:solidFill>
          </a:ln>
        </p:spPr>
        <p:txBody>
          <a:bodyPr vert="horz" lIns="0" tIns="0" rIns="0" bIns="0" rtlCol="0" anchor="ctr"/>
          <a:lstStyle>
            <a:lvl1pPr algn="ctr">
              <a:defRPr sz="1300">
                <a:solidFill>
                  <a:srgbClr val="FFFFFF"/>
                </a:solidFill>
              </a:defRPr>
            </a:lvl1pPr>
          </a:lstStyle>
          <a:p>
            <a:pPr defTabSz="649407"/>
            <a:fld id="{F004DBAE-4B01-4E29-BB9B-762E45886D39}" type="slidenum">
              <a:rPr lang="en-US" smtClean="0">
                <a:cs typeface="Times New Roman" pitchFamily="18" charset="0"/>
              </a:rPr>
              <a:pPr defTabSz="649407"/>
              <a:t>‹#›</a:t>
            </a:fld>
            <a:endParaRPr lang="en-US" dirty="0">
              <a:cs typeface="Times New Roman" pitchFamily="18" charset="0"/>
            </a:endParaRPr>
          </a:p>
        </p:txBody>
      </p:sp>
      <p:sp>
        <p:nvSpPr>
          <p:cNvPr id="5" name="Footer Placeholder 4"/>
          <p:cNvSpPr>
            <a:spLocks noGrp="1"/>
          </p:cNvSpPr>
          <p:nvPr>
            <p:ph type="ftr" sz="quarter" idx="3"/>
          </p:nvPr>
        </p:nvSpPr>
        <p:spPr>
          <a:xfrm rot="16200000">
            <a:off x="7882823" y="2990850"/>
            <a:ext cx="1775461" cy="365760"/>
          </a:xfrm>
          <a:prstGeom prst="rect">
            <a:avLst/>
          </a:prstGeom>
        </p:spPr>
        <p:txBody>
          <a:bodyPr vert="horz" lIns="64941" tIns="32470" rIns="64941" bIns="32470" rtlCol="0" anchor="ctr"/>
          <a:lstStyle>
            <a:lvl1pPr algn="r">
              <a:defRPr sz="900">
                <a:solidFill>
                  <a:schemeClr val="bg2"/>
                </a:solidFill>
              </a:defRPr>
            </a:lvl1pPr>
          </a:lstStyle>
          <a:p>
            <a:pPr defTabSz="649407"/>
            <a:endParaRPr lang="en-US" dirty="0">
              <a:solidFill>
                <a:srgbClr val="E7ECED"/>
              </a:solidFill>
              <a:cs typeface="Times New Roman" pitchFamily="18" charset="0"/>
            </a:endParaRPr>
          </a:p>
        </p:txBody>
      </p:sp>
      <p:sp>
        <p:nvSpPr>
          <p:cNvPr id="4" name="Date Placeholder 3"/>
          <p:cNvSpPr>
            <a:spLocks noGrp="1"/>
          </p:cNvSpPr>
          <p:nvPr>
            <p:ph type="dt" sz="half" idx="2"/>
          </p:nvPr>
        </p:nvSpPr>
        <p:spPr>
          <a:xfrm rot="16200000">
            <a:off x="7856154" y="1188720"/>
            <a:ext cx="1828799" cy="365760"/>
          </a:xfrm>
          <a:prstGeom prst="rect">
            <a:avLst/>
          </a:prstGeom>
        </p:spPr>
        <p:txBody>
          <a:bodyPr vert="horz" lIns="64941" tIns="32470" rIns="64941" bIns="32470" rtlCol="0" anchor="ctr"/>
          <a:lstStyle>
            <a:lvl1pPr algn="l">
              <a:defRPr sz="900">
                <a:solidFill>
                  <a:schemeClr val="bg2"/>
                </a:solidFill>
              </a:defRPr>
            </a:lvl1pPr>
          </a:lstStyle>
          <a:p>
            <a:pPr defTabSz="649407"/>
            <a:fld id="{78DCAB73-4AFE-451C-B6A5-6BA0DF816617}" type="datetimeFigureOut">
              <a:rPr lang="en-US" smtClean="0">
                <a:solidFill>
                  <a:srgbClr val="E7ECED"/>
                </a:solidFill>
                <a:cs typeface="Times New Roman" pitchFamily="18" charset="0"/>
              </a:rPr>
              <a:pPr defTabSz="649407"/>
              <a:t>6/16/2015</a:t>
            </a:fld>
            <a:endParaRPr lang="en-US" dirty="0">
              <a:solidFill>
                <a:srgbClr val="E7ECED"/>
              </a:solidFill>
              <a:cs typeface="Times New Roman" pitchFamily="18" charset="0"/>
            </a:endParaRPr>
          </a:p>
        </p:txBody>
      </p:sp>
    </p:spTree>
    <p:extLst>
      <p:ext uri="{BB962C8B-B14F-4D97-AF65-F5344CB8AC3E}">
        <p14:creationId xmlns:p14="http://schemas.microsoft.com/office/powerpoint/2010/main" val="2497721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49407" rtl="0" eaLnBrk="1" latinLnBrk="0" hangingPunct="1">
        <a:spcBef>
          <a:spcPct val="0"/>
        </a:spcBef>
        <a:buNone/>
        <a:defRPr sz="3300" kern="1200" cap="none" spc="-71" baseline="0">
          <a:ln>
            <a:noFill/>
          </a:ln>
          <a:solidFill>
            <a:schemeClr val="tx2"/>
          </a:solidFill>
          <a:effectLst/>
          <a:latin typeface="+mj-lt"/>
          <a:ea typeface="+mj-ea"/>
          <a:cs typeface="+mj-cs"/>
        </a:defRPr>
      </a:lvl1pPr>
    </p:titleStyle>
    <p:bodyStyle>
      <a:lvl1pPr marL="243528" indent="-162352" algn="l" defTabSz="649407"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1pPr>
      <a:lvl2pPr marL="454585" indent="-162352" algn="l" defTabSz="649407"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2pPr>
      <a:lvl3pPr marL="714348" indent="-162352" algn="l" defTabSz="649407" rtl="0" eaLnBrk="1" latinLnBrk="0" hangingPunct="1">
        <a:spcBef>
          <a:spcPct val="20000"/>
        </a:spcBef>
        <a:buClr>
          <a:schemeClr val="accent3"/>
        </a:buClr>
        <a:buFont typeface="Arial" pitchFamily="34" charset="0"/>
        <a:buChar char="•"/>
        <a:defRPr sz="1300" kern="1200">
          <a:solidFill>
            <a:schemeClr val="tx1"/>
          </a:solidFill>
          <a:latin typeface="+mn-lt"/>
          <a:ea typeface="+mn-ea"/>
          <a:cs typeface="+mn-cs"/>
        </a:defRPr>
      </a:lvl3pPr>
      <a:lvl4pPr marL="909170" indent="-162352" algn="l" defTabSz="649407" rtl="0" eaLnBrk="1" latinLnBrk="0" hangingPunct="1">
        <a:spcBef>
          <a:spcPct val="20000"/>
        </a:spcBef>
        <a:buClr>
          <a:schemeClr val="accent4"/>
        </a:buClr>
        <a:buFont typeface="Arial" pitchFamily="34" charset="0"/>
        <a:buChar char="•"/>
        <a:defRPr sz="1100" kern="1200">
          <a:solidFill>
            <a:schemeClr val="tx1"/>
          </a:solidFill>
          <a:latin typeface="+mn-lt"/>
          <a:ea typeface="+mn-ea"/>
          <a:cs typeface="+mn-cs"/>
        </a:defRPr>
      </a:lvl4pPr>
      <a:lvl5pPr marL="1103992" indent="-162352" algn="l" defTabSz="649407" rtl="0" eaLnBrk="1" latinLnBrk="0" hangingPunct="1">
        <a:spcBef>
          <a:spcPct val="20000"/>
        </a:spcBef>
        <a:buClr>
          <a:schemeClr val="accent5"/>
        </a:buClr>
        <a:buFont typeface="Arial" pitchFamily="34" charset="0"/>
        <a:buChar char="•"/>
        <a:defRPr sz="1000" kern="1200" baseline="0">
          <a:solidFill>
            <a:schemeClr val="tx1"/>
          </a:solidFill>
          <a:latin typeface="+mn-lt"/>
          <a:ea typeface="+mn-ea"/>
          <a:cs typeface="+mn-cs"/>
        </a:defRPr>
      </a:lvl5pPr>
      <a:lvl6pPr marL="1233873" indent="-129881" algn="l" defTabSz="649407" rtl="0" eaLnBrk="1" latinLnBrk="0" hangingPunct="1">
        <a:spcBef>
          <a:spcPct val="20000"/>
        </a:spcBef>
        <a:buClr>
          <a:schemeClr val="accent1"/>
        </a:buClr>
        <a:buFont typeface="Arial" pitchFamily="34" charset="0"/>
        <a:buChar char="•"/>
        <a:defRPr sz="1000" kern="1200" baseline="0">
          <a:solidFill>
            <a:schemeClr val="tx1"/>
          </a:solidFill>
          <a:latin typeface="+mn-lt"/>
          <a:ea typeface="+mn-ea"/>
          <a:cs typeface="+mn-cs"/>
        </a:defRPr>
      </a:lvl6pPr>
      <a:lvl7pPr marL="1363754" indent="-129881" algn="l" defTabSz="649407" rtl="0" eaLnBrk="1" latinLnBrk="0" hangingPunct="1">
        <a:spcBef>
          <a:spcPct val="20000"/>
        </a:spcBef>
        <a:buClr>
          <a:schemeClr val="accent2"/>
        </a:buClr>
        <a:buFont typeface="Arial" pitchFamily="34" charset="0"/>
        <a:buChar char="•"/>
        <a:defRPr sz="1000" kern="1200">
          <a:solidFill>
            <a:schemeClr val="tx1"/>
          </a:solidFill>
          <a:latin typeface="+mn-lt"/>
          <a:ea typeface="+mn-ea"/>
          <a:cs typeface="+mn-cs"/>
        </a:defRPr>
      </a:lvl7pPr>
      <a:lvl8pPr marL="1493636" indent="-129881" algn="l" defTabSz="649407" rtl="0" eaLnBrk="1" latinLnBrk="0" hangingPunct="1">
        <a:spcBef>
          <a:spcPct val="20000"/>
        </a:spcBef>
        <a:buClr>
          <a:schemeClr val="accent3"/>
        </a:buClr>
        <a:buFont typeface="Arial" pitchFamily="34" charset="0"/>
        <a:buChar char="•"/>
        <a:defRPr sz="1000" kern="1200">
          <a:solidFill>
            <a:schemeClr val="tx1"/>
          </a:solidFill>
          <a:latin typeface="+mn-lt"/>
          <a:ea typeface="+mn-ea"/>
          <a:cs typeface="+mn-cs"/>
        </a:defRPr>
      </a:lvl8pPr>
      <a:lvl9pPr marL="1623517" indent="-129881" algn="l" defTabSz="649407" rtl="0" eaLnBrk="1" latinLnBrk="0" hangingPunct="1">
        <a:spcBef>
          <a:spcPct val="20000"/>
        </a:spcBef>
        <a:buClr>
          <a:schemeClr val="accent4"/>
        </a:buClr>
        <a:buFont typeface="Arial" pitchFamily="34" charset="0"/>
        <a:buChar char="•"/>
        <a:defRPr sz="1000" kern="1200">
          <a:solidFill>
            <a:schemeClr val="tx1"/>
          </a:solidFill>
          <a:latin typeface="+mn-lt"/>
          <a:ea typeface="+mn-ea"/>
          <a:cs typeface="+mn-cs"/>
        </a:defRPr>
      </a:lvl9pPr>
    </p:bodyStyle>
    <p:otherStyle>
      <a:defPPr>
        <a:defRPr lang="en-US"/>
      </a:defPPr>
      <a:lvl1pPr marL="0" algn="l" defTabSz="649407" rtl="0" eaLnBrk="1" latinLnBrk="0" hangingPunct="1">
        <a:defRPr sz="1300" kern="1200">
          <a:solidFill>
            <a:schemeClr val="tx1"/>
          </a:solidFill>
          <a:latin typeface="+mn-lt"/>
          <a:ea typeface="+mn-ea"/>
          <a:cs typeface="+mn-cs"/>
        </a:defRPr>
      </a:lvl1pPr>
      <a:lvl2pPr marL="324703" algn="l" defTabSz="649407" rtl="0" eaLnBrk="1" latinLnBrk="0" hangingPunct="1">
        <a:defRPr sz="1300" kern="1200">
          <a:solidFill>
            <a:schemeClr val="tx1"/>
          </a:solidFill>
          <a:latin typeface="+mn-lt"/>
          <a:ea typeface="+mn-ea"/>
          <a:cs typeface="+mn-cs"/>
        </a:defRPr>
      </a:lvl2pPr>
      <a:lvl3pPr marL="649407" algn="l" defTabSz="649407" rtl="0" eaLnBrk="1" latinLnBrk="0" hangingPunct="1">
        <a:defRPr sz="1300" kern="1200">
          <a:solidFill>
            <a:schemeClr val="tx1"/>
          </a:solidFill>
          <a:latin typeface="+mn-lt"/>
          <a:ea typeface="+mn-ea"/>
          <a:cs typeface="+mn-cs"/>
        </a:defRPr>
      </a:lvl3pPr>
      <a:lvl4pPr marL="974110" algn="l" defTabSz="649407" rtl="0" eaLnBrk="1" latinLnBrk="0" hangingPunct="1">
        <a:defRPr sz="1300" kern="1200">
          <a:solidFill>
            <a:schemeClr val="tx1"/>
          </a:solidFill>
          <a:latin typeface="+mn-lt"/>
          <a:ea typeface="+mn-ea"/>
          <a:cs typeface="+mn-cs"/>
        </a:defRPr>
      </a:lvl4pPr>
      <a:lvl5pPr marL="1298814" algn="l" defTabSz="649407" rtl="0" eaLnBrk="1" latinLnBrk="0" hangingPunct="1">
        <a:defRPr sz="1300" kern="1200">
          <a:solidFill>
            <a:schemeClr val="tx1"/>
          </a:solidFill>
          <a:latin typeface="+mn-lt"/>
          <a:ea typeface="+mn-ea"/>
          <a:cs typeface="+mn-cs"/>
        </a:defRPr>
      </a:lvl5pPr>
      <a:lvl6pPr marL="1623517" algn="l" defTabSz="649407" rtl="0" eaLnBrk="1" latinLnBrk="0" hangingPunct="1">
        <a:defRPr sz="1300" kern="1200">
          <a:solidFill>
            <a:schemeClr val="tx1"/>
          </a:solidFill>
          <a:latin typeface="+mn-lt"/>
          <a:ea typeface="+mn-ea"/>
          <a:cs typeface="+mn-cs"/>
        </a:defRPr>
      </a:lvl6pPr>
      <a:lvl7pPr marL="1948221" algn="l" defTabSz="649407" rtl="0" eaLnBrk="1" latinLnBrk="0" hangingPunct="1">
        <a:defRPr sz="1300" kern="1200">
          <a:solidFill>
            <a:schemeClr val="tx1"/>
          </a:solidFill>
          <a:latin typeface="+mn-lt"/>
          <a:ea typeface="+mn-ea"/>
          <a:cs typeface="+mn-cs"/>
        </a:defRPr>
      </a:lvl7pPr>
      <a:lvl8pPr marL="2272924" algn="l" defTabSz="649407" rtl="0" eaLnBrk="1" latinLnBrk="0" hangingPunct="1">
        <a:defRPr sz="1300" kern="1200">
          <a:solidFill>
            <a:schemeClr val="tx1"/>
          </a:solidFill>
          <a:latin typeface="+mn-lt"/>
          <a:ea typeface="+mn-ea"/>
          <a:cs typeface="+mn-cs"/>
        </a:defRPr>
      </a:lvl8pPr>
      <a:lvl9pPr marL="2597628" algn="l" defTabSz="649407"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7000"/>
            <a:lum/>
          </a:blip>
          <a:srcRect/>
          <a:stretch>
            <a:fillRect l="28000" t="40000" r="-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IRS Collectability Curve</a:t>
            </a:r>
            <a:endParaRPr lang="en-US" dirty="0"/>
          </a:p>
        </p:txBody>
      </p:sp>
      <p:sp>
        <p:nvSpPr>
          <p:cNvPr id="3" name="Subtitle 2"/>
          <p:cNvSpPr>
            <a:spLocks noGrp="1"/>
          </p:cNvSpPr>
          <p:nvPr>
            <p:ph type="subTitle" idx="1"/>
          </p:nvPr>
        </p:nvSpPr>
        <p:spPr/>
        <p:txBody>
          <a:bodyPr>
            <a:normAutofit/>
          </a:bodyPr>
          <a:lstStyle/>
          <a:p>
            <a:pPr>
              <a:lnSpc>
                <a:spcPct val="80000"/>
              </a:lnSpc>
            </a:pPr>
            <a:r>
              <a:rPr lang="en-US" altLang="en-US" dirty="0" smtClean="0"/>
              <a:t>Taxpayer Advocate Service </a:t>
            </a:r>
          </a:p>
          <a:p>
            <a:pPr>
              <a:lnSpc>
                <a:spcPct val="80000"/>
              </a:lnSpc>
            </a:pPr>
            <a:r>
              <a:rPr lang="en-US" altLang="en-US" dirty="0" smtClean="0"/>
              <a:t>Research &amp; Analysis</a:t>
            </a:r>
          </a:p>
          <a:p>
            <a:pPr>
              <a:lnSpc>
                <a:spcPct val="80000"/>
              </a:lnSpc>
            </a:pPr>
            <a:r>
              <a:rPr lang="en-US" altLang="en-US" dirty="0" smtClean="0"/>
              <a:t>June 2015</a:t>
            </a:r>
          </a:p>
          <a:p>
            <a:endParaRPr lang="en-US" dirty="0"/>
          </a:p>
        </p:txBody>
      </p:sp>
    </p:spTree>
    <p:extLst>
      <p:ext uri="{BB962C8B-B14F-4D97-AF65-F5344CB8AC3E}">
        <p14:creationId xmlns:p14="http://schemas.microsoft.com/office/powerpoint/2010/main" val="20253923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a:t>
            </a:r>
            <a:endParaRPr lang="en-US" dirty="0"/>
          </a:p>
        </p:txBody>
      </p:sp>
      <p:sp>
        <p:nvSpPr>
          <p:cNvPr id="3" name="Content Placeholder 2"/>
          <p:cNvSpPr>
            <a:spLocks noGrp="1"/>
          </p:cNvSpPr>
          <p:nvPr>
            <p:ph idx="1"/>
          </p:nvPr>
        </p:nvSpPr>
        <p:spPr/>
        <p:txBody>
          <a:bodyPr>
            <a:normAutofit/>
          </a:bodyPr>
          <a:lstStyle/>
          <a:p>
            <a:r>
              <a:rPr lang="en-US" sz="2000" dirty="0"/>
              <a:t>Dollars collected generally decreased by more than 50 percent from the first year to the second year.</a:t>
            </a:r>
          </a:p>
          <a:p>
            <a:endParaRPr lang="en-US" sz="2000" dirty="0"/>
          </a:p>
          <a:p>
            <a:r>
              <a:rPr lang="en-US" sz="2000" dirty="0"/>
              <a:t> In the third year, collections decrease by about a third from the amount collected in the second year.</a:t>
            </a:r>
          </a:p>
        </p:txBody>
      </p:sp>
    </p:spTree>
    <p:extLst>
      <p:ext uri="{BB962C8B-B14F-4D97-AF65-F5344CB8AC3E}">
        <p14:creationId xmlns:p14="http://schemas.microsoft.com/office/powerpoint/2010/main" val="22292400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Findings – Percent of Payments Collected per Year</a:t>
            </a:r>
            <a:endParaRPr lang="en-US" dirty="0"/>
          </a:p>
        </p:txBody>
      </p:sp>
      <p:graphicFrame>
        <p:nvGraphicFramePr>
          <p:cNvPr id="5" name="Chart 4"/>
          <p:cNvGraphicFramePr/>
          <p:nvPr>
            <p:extLst>
              <p:ext uri="{D42A27DB-BD31-4B8C-83A1-F6EECF244321}">
                <p14:modId xmlns:p14="http://schemas.microsoft.com/office/powerpoint/2010/main" val="857219870"/>
              </p:ext>
            </p:extLst>
          </p:nvPr>
        </p:nvGraphicFramePr>
        <p:xfrm>
          <a:off x="547137" y="1047752"/>
          <a:ext cx="7095434" cy="3809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8307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
            <a:ext cx="7620000" cy="857250"/>
          </a:xfrm>
        </p:spPr>
        <p:txBody>
          <a:bodyPr>
            <a:normAutofit fontScale="90000"/>
          </a:bodyPr>
          <a:lstStyle/>
          <a:p>
            <a:r>
              <a:rPr lang="en-US" dirty="0" smtClean="0"/>
              <a:t/>
            </a:r>
            <a:br>
              <a:rPr lang="en-US" dirty="0" smtClean="0"/>
            </a:br>
            <a:r>
              <a:rPr lang="en-US" dirty="0"/>
              <a:t/>
            </a:r>
            <a:br>
              <a:rPr lang="en-US" dirty="0"/>
            </a:br>
            <a:r>
              <a:rPr lang="en-US" dirty="0" smtClean="0"/>
              <a:t>Findings - </a:t>
            </a:r>
            <a:r>
              <a:rPr lang="en-US" dirty="0"/>
              <a:t>Dollars collected also decline as a percent of the available balance.</a:t>
            </a:r>
            <a:br>
              <a:rPr lang="en-US" dirty="0"/>
            </a:br>
            <a:r>
              <a:rPr lang="en-US" dirty="0"/>
              <a:t/>
            </a:r>
            <a:br>
              <a:rPr lang="en-US" dirty="0"/>
            </a:br>
            <a:endParaRPr lang="en-US"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457201" y="1352552"/>
            <a:ext cx="7315834" cy="3658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83315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
            <a:ext cx="7620000" cy="1028700"/>
          </a:xfrm>
        </p:spPr>
        <p:txBody>
          <a:bodyPr>
            <a:normAutofit fontScale="90000"/>
          </a:bodyPr>
          <a:lstStyle/>
          <a:p>
            <a:r>
              <a:rPr lang="en-US" dirty="0" smtClean="0"/>
              <a:t>Findings – Dollars Collected by Subsequent Payment Have Decreased</a:t>
            </a:r>
            <a:endParaRPr lang="en-US" dirty="0"/>
          </a:p>
        </p:txBody>
      </p:sp>
      <p:sp>
        <p:nvSpPr>
          <p:cNvPr id="3" name="Content Placeholder 2"/>
          <p:cNvSpPr>
            <a:spLocks noGrp="1"/>
          </p:cNvSpPr>
          <p:nvPr>
            <p:ph idx="1"/>
          </p:nvPr>
        </p:nvSpPr>
        <p:spPr>
          <a:xfrm>
            <a:off x="381000" y="1714500"/>
            <a:ext cx="7620000" cy="2857500"/>
          </a:xfrm>
        </p:spPr>
        <p:txBody>
          <a:bodyPr>
            <a:normAutofit/>
          </a:bodyPr>
          <a:lstStyle/>
          <a:p>
            <a:r>
              <a:rPr lang="en-US" sz="2000" dirty="0"/>
              <a:t>In the earlier years, dollars collected by subsequent payment are nearly triple dollars collected through offset however, in more recent years, this margin has decreased to only double.</a:t>
            </a:r>
          </a:p>
          <a:p>
            <a:endParaRPr lang="en-US" sz="2000" dirty="0"/>
          </a:p>
          <a:p>
            <a:r>
              <a:rPr lang="en-US" sz="2000" dirty="0"/>
              <a:t>Overall, dollars collected on TDAs by subsequent payment appear to be decreasing from 2003 to 2012.</a:t>
            </a:r>
          </a:p>
        </p:txBody>
      </p:sp>
    </p:spTree>
    <p:extLst>
      <p:ext uri="{BB962C8B-B14F-4D97-AF65-F5344CB8AC3E}">
        <p14:creationId xmlns:p14="http://schemas.microsoft.com/office/powerpoint/2010/main" val="24539089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205981"/>
            <a:ext cx="8153400" cy="1108472"/>
          </a:xfrm>
        </p:spPr>
        <p:txBody>
          <a:bodyPr>
            <a:normAutofit/>
          </a:bodyPr>
          <a:lstStyle/>
          <a:p>
            <a:r>
              <a:rPr lang="en-US" dirty="0" smtClean="0"/>
              <a:t>Findings – Percent of Dollars Collected vary by TDA Balance</a:t>
            </a:r>
            <a:endParaRPr lang="en-US" dirty="0"/>
          </a:p>
        </p:txBody>
      </p:sp>
      <p:sp>
        <p:nvSpPr>
          <p:cNvPr id="3" name="Content Placeholder 2"/>
          <p:cNvSpPr>
            <a:spLocks noGrp="1"/>
          </p:cNvSpPr>
          <p:nvPr>
            <p:ph idx="1"/>
          </p:nvPr>
        </p:nvSpPr>
        <p:spPr>
          <a:xfrm>
            <a:off x="457200" y="1543050"/>
            <a:ext cx="7620000" cy="3314700"/>
          </a:xfrm>
        </p:spPr>
        <p:txBody>
          <a:bodyPr>
            <a:normAutofit/>
          </a:bodyPr>
          <a:lstStyle/>
          <a:p>
            <a:r>
              <a:rPr lang="en-US" sz="2000" dirty="0"/>
              <a:t>Nearly Three-quarters of TDAs have balances of $5,000 or less.</a:t>
            </a:r>
          </a:p>
          <a:p>
            <a:endParaRPr lang="en-US" sz="2000" dirty="0"/>
          </a:p>
          <a:p>
            <a:r>
              <a:rPr lang="en-US" sz="2000" dirty="0"/>
              <a:t>However, over 80 percent of the balance owed is contained in TDAs with balances above $5,000.</a:t>
            </a:r>
          </a:p>
          <a:p>
            <a:endParaRPr lang="en-US" sz="2000" dirty="0"/>
          </a:p>
          <a:p>
            <a:r>
              <a:rPr lang="en-US" sz="2000" dirty="0"/>
              <a:t>The IRS Collects a Higher Percentage of dollars when the TDA Balance is Smaller.</a:t>
            </a:r>
          </a:p>
        </p:txBody>
      </p:sp>
    </p:spTree>
    <p:extLst>
      <p:ext uri="{BB962C8B-B14F-4D97-AF65-F5344CB8AC3E}">
        <p14:creationId xmlns:p14="http://schemas.microsoft.com/office/powerpoint/2010/main" val="41419717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Findings – Percent of Dollars Collected vary by TDA Balance</a:t>
            </a:r>
          </a:p>
        </p:txBody>
      </p:sp>
      <p:sp>
        <p:nvSpPr>
          <p:cNvPr id="3" name="Content Placeholder 2"/>
          <p:cNvSpPr>
            <a:spLocks noGrp="1"/>
          </p:cNvSpPr>
          <p:nvPr>
            <p:ph idx="1"/>
          </p:nvPr>
        </p:nvSpPr>
        <p:spPr>
          <a:xfrm>
            <a:off x="457200" y="1543050"/>
            <a:ext cx="7620000" cy="3257550"/>
          </a:xfrm>
        </p:spPr>
        <p:txBody>
          <a:bodyPr>
            <a:normAutofit/>
          </a:bodyPr>
          <a:lstStyle/>
          <a:p>
            <a:r>
              <a:rPr lang="en-US" sz="2000" dirty="0"/>
              <a:t>The IRS offsets the highest percent of dollars to TDAs under $5,000.</a:t>
            </a:r>
          </a:p>
          <a:p>
            <a:endParaRPr lang="en-US" sz="2000" dirty="0"/>
          </a:p>
          <a:p>
            <a:r>
              <a:rPr lang="en-US" sz="2000" dirty="0"/>
              <a:t>As time progresses, the percent of TDAs with initial balances of $5,000 or less are decreasing, while the percent of the total initial TDA balance above $5,000 is increasing.</a:t>
            </a:r>
          </a:p>
        </p:txBody>
      </p:sp>
    </p:spTree>
    <p:extLst>
      <p:ext uri="{BB962C8B-B14F-4D97-AF65-F5344CB8AC3E}">
        <p14:creationId xmlns:p14="http://schemas.microsoft.com/office/powerpoint/2010/main" val="17632890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
            <a:ext cx="7620000" cy="857250"/>
          </a:xfrm>
        </p:spPr>
        <p:txBody>
          <a:bodyPr>
            <a:normAutofit/>
          </a:bodyPr>
          <a:lstStyle/>
          <a:p>
            <a:r>
              <a:rPr lang="en-US" dirty="0" smtClean="0"/>
              <a:t>Findings – Source of Assessment</a:t>
            </a:r>
            <a:endParaRPr lang="en-US" dirty="0"/>
          </a:p>
        </p:txBody>
      </p:sp>
      <p:sp>
        <p:nvSpPr>
          <p:cNvPr id="3" name="Content Placeholder 2"/>
          <p:cNvSpPr>
            <a:spLocks noGrp="1"/>
          </p:cNvSpPr>
          <p:nvPr>
            <p:ph idx="1"/>
          </p:nvPr>
        </p:nvSpPr>
        <p:spPr>
          <a:xfrm>
            <a:off x="457200" y="1428750"/>
            <a:ext cx="7620000" cy="3028950"/>
          </a:xfrm>
        </p:spPr>
        <p:txBody>
          <a:bodyPr>
            <a:normAutofit/>
          </a:bodyPr>
          <a:lstStyle/>
          <a:p>
            <a:r>
              <a:rPr lang="en-US" sz="2000" dirty="0"/>
              <a:t>On a percentage basis …</a:t>
            </a:r>
          </a:p>
          <a:p>
            <a:endParaRPr lang="en-US" sz="2000" dirty="0"/>
          </a:p>
          <a:p>
            <a:pPr lvl="1"/>
            <a:r>
              <a:rPr lang="en-US" sz="1800" dirty="0"/>
              <a:t>The IRS Collects twice as much from TDAs resulting from self-assessments than from audit assessments.</a:t>
            </a:r>
          </a:p>
          <a:p>
            <a:pPr lvl="1">
              <a:spcBef>
                <a:spcPts val="1278"/>
              </a:spcBef>
            </a:pPr>
            <a:r>
              <a:rPr lang="en-US" sz="1800" dirty="0"/>
              <a:t>In recent years, the IRS also collects about twice as much from TDAs resulting from self-assessments than AUR assessments (the difference was not quite as large in earlier years).</a:t>
            </a:r>
          </a:p>
        </p:txBody>
      </p:sp>
    </p:spTree>
    <p:extLst>
      <p:ext uri="{BB962C8B-B14F-4D97-AF65-F5344CB8AC3E}">
        <p14:creationId xmlns:p14="http://schemas.microsoft.com/office/powerpoint/2010/main" val="31199458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Findings – Source of Assessment</a:t>
            </a:r>
          </a:p>
        </p:txBody>
      </p:sp>
      <p:sp>
        <p:nvSpPr>
          <p:cNvPr id="3" name="Content Placeholder 2"/>
          <p:cNvSpPr>
            <a:spLocks noGrp="1"/>
          </p:cNvSpPr>
          <p:nvPr>
            <p:ph idx="1"/>
          </p:nvPr>
        </p:nvSpPr>
        <p:spPr>
          <a:xfrm>
            <a:off x="457200" y="1200150"/>
            <a:ext cx="7620000" cy="3371850"/>
          </a:xfrm>
        </p:spPr>
        <p:txBody>
          <a:bodyPr>
            <a:normAutofit/>
          </a:bodyPr>
          <a:lstStyle/>
          <a:p>
            <a:r>
              <a:rPr lang="en-US" sz="2000" dirty="0"/>
              <a:t>The IRS generally collects the least on SFR assessments.</a:t>
            </a:r>
          </a:p>
          <a:p>
            <a:endParaRPr lang="en-US" sz="2000" dirty="0"/>
          </a:p>
          <a:p>
            <a:r>
              <a:rPr lang="en-US" sz="2000" dirty="0"/>
              <a:t>The IRS collects the highest percentage from offsets on TDAs from AUR assessments.</a:t>
            </a:r>
          </a:p>
          <a:p>
            <a:endParaRPr lang="en-US" sz="2000" dirty="0"/>
          </a:p>
          <a:p>
            <a:r>
              <a:rPr lang="en-US" sz="2000" dirty="0"/>
              <a:t>The IRS generally offsets a slightly higher percentage on TDAs from audit assessments than self-reported assessments.</a:t>
            </a:r>
          </a:p>
        </p:txBody>
      </p:sp>
    </p:spTree>
    <p:extLst>
      <p:ext uri="{BB962C8B-B14F-4D97-AF65-F5344CB8AC3E}">
        <p14:creationId xmlns:p14="http://schemas.microsoft.com/office/powerpoint/2010/main" val="22562870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Findings – Source of Assessment</a:t>
            </a:r>
            <a:endParaRPr lang="en-US" dirty="0"/>
          </a:p>
        </p:txBody>
      </p:sp>
      <p:sp>
        <p:nvSpPr>
          <p:cNvPr id="6" name="Text Placeholder 5"/>
          <p:cNvSpPr>
            <a:spLocks noGrp="1"/>
          </p:cNvSpPr>
          <p:nvPr>
            <p:ph type="body" idx="1"/>
          </p:nvPr>
        </p:nvSpPr>
        <p:spPr/>
        <p:txBody>
          <a:bodyPr/>
          <a:lstStyle/>
          <a:p>
            <a:r>
              <a:rPr lang="en-US" sz="1800" dirty="0" smtClean="0"/>
              <a:t>Subsequent Payments</a:t>
            </a:r>
            <a:endParaRPr lang="en-US" sz="1800" dirty="0"/>
          </a:p>
        </p:txBody>
      </p:sp>
      <p:graphicFrame>
        <p:nvGraphicFramePr>
          <p:cNvPr id="4" name="Content Placeholder 3"/>
          <p:cNvGraphicFramePr>
            <a:graphicFrameLocks noGrp="1"/>
          </p:cNvGraphicFramePr>
          <p:nvPr>
            <p:ph sz="half" idx="2"/>
            <p:extLst>
              <p:ext uri="{D42A27DB-BD31-4B8C-83A1-F6EECF244321}">
                <p14:modId xmlns:p14="http://schemas.microsoft.com/office/powerpoint/2010/main" val="719719027"/>
              </p:ext>
            </p:extLst>
          </p:nvPr>
        </p:nvGraphicFramePr>
        <p:xfrm>
          <a:off x="457200" y="1631157"/>
          <a:ext cx="3657601" cy="2921794"/>
        </p:xfrm>
        <a:graphic>
          <a:graphicData uri="http://schemas.openxmlformats.org/drawingml/2006/table">
            <a:tbl>
              <a:tblPr firstRow="1" firstCol="1" bandRow="1">
                <a:tableStyleId>{5C22544A-7EE6-4342-B048-85BDC9FD1C3A}</a:tableStyleId>
              </a:tblPr>
              <a:tblGrid>
                <a:gridCol w="553833"/>
                <a:gridCol w="784595"/>
                <a:gridCol w="553833"/>
                <a:gridCol w="622341"/>
                <a:gridCol w="589166"/>
                <a:gridCol w="553833"/>
              </a:tblGrid>
              <a:tr h="1092994">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Year</a:t>
                      </a:r>
                    </a:p>
                  </a:txBody>
                  <a:tcPr marL="50644" marR="50644" marT="0" marB="0" anchor="ctr">
                    <a:solidFill>
                      <a:schemeClr val="accent5"/>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Self-Reported Assessments</a:t>
                      </a:r>
                    </a:p>
                  </a:txBody>
                  <a:tcPr marL="50644" marR="50644" marT="0" marB="0" vert="vert270" anchor="ctr">
                    <a:solidFill>
                      <a:schemeClr val="accent5"/>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Substitute for Return</a:t>
                      </a:r>
                    </a:p>
                  </a:txBody>
                  <a:tcPr marL="50644" marR="50644" marT="0" marB="0" vert="vert270" anchor="ctr">
                    <a:solidFill>
                      <a:schemeClr val="accent5"/>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Audit Assessments</a:t>
                      </a:r>
                    </a:p>
                  </a:txBody>
                  <a:tcPr marL="50644" marR="50644" marT="0" marB="0" vert="vert270" anchor="ctr">
                    <a:solidFill>
                      <a:schemeClr val="accent5"/>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AUR Assessments</a:t>
                      </a:r>
                    </a:p>
                  </a:txBody>
                  <a:tcPr marL="50644" marR="50644" marT="0" marB="0" vert="vert270" anchor="ctr">
                    <a:solidFill>
                      <a:schemeClr val="accent5"/>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Trust Fund Recovery Penalties</a:t>
                      </a:r>
                    </a:p>
                  </a:txBody>
                  <a:tcPr marL="50644" marR="50644" marT="0" marB="0" vert="vert270" anchor="ctr">
                    <a:solidFill>
                      <a:schemeClr val="accent5"/>
                    </a:solidFill>
                  </a:tcPr>
                </a:tc>
              </a:tr>
              <a:tr h="365760">
                <a:tc>
                  <a:txBody>
                    <a:bodyPr/>
                    <a:lstStyle/>
                    <a:p>
                      <a:pPr marL="0" marR="0" algn="ctr">
                        <a:spcBef>
                          <a:spcPts val="0"/>
                        </a:spcBef>
                        <a:spcAft>
                          <a:spcPts val="0"/>
                        </a:spcAft>
                      </a:pPr>
                      <a:r>
                        <a:rPr lang="en-US" sz="1200" dirty="0">
                          <a:effectLst/>
                        </a:rPr>
                        <a:t>2003</a:t>
                      </a:r>
                      <a:endParaRPr lang="en-US" sz="1200" dirty="0">
                        <a:effectLst/>
                        <a:latin typeface="Cambria"/>
                        <a:ea typeface="Calibri"/>
                        <a:cs typeface="Times New Roman"/>
                      </a:endParaRPr>
                    </a:p>
                  </a:txBody>
                  <a:tcPr marL="50644" marR="50644" marT="0" marB="0" anchor="ctr">
                    <a:solidFill>
                      <a:schemeClr val="accent5"/>
                    </a:solidFill>
                  </a:tcPr>
                </a:tc>
                <a:tc>
                  <a:txBody>
                    <a:bodyPr/>
                    <a:lstStyle/>
                    <a:p>
                      <a:pPr marL="0" marR="0" algn="ctr">
                        <a:spcBef>
                          <a:spcPts val="0"/>
                        </a:spcBef>
                        <a:spcAft>
                          <a:spcPts val="0"/>
                        </a:spcAft>
                      </a:pPr>
                      <a:r>
                        <a:rPr lang="en-US" sz="1200" dirty="0">
                          <a:effectLst/>
                        </a:rPr>
                        <a:t>56%</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14%</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23%</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33%</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16%</a:t>
                      </a:r>
                      <a:endParaRPr lang="en-US" sz="1200" dirty="0">
                        <a:effectLst/>
                        <a:latin typeface="Cambria"/>
                        <a:ea typeface="Calibri"/>
                        <a:cs typeface="Times New Roman"/>
                      </a:endParaRPr>
                    </a:p>
                  </a:txBody>
                  <a:tcPr marL="50644" marR="50644" marT="0" marB="0" anchor="ctr"/>
                </a:tc>
              </a:tr>
              <a:tr h="365760">
                <a:tc>
                  <a:txBody>
                    <a:bodyPr/>
                    <a:lstStyle/>
                    <a:p>
                      <a:pPr marL="0" marR="0" algn="ctr">
                        <a:spcBef>
                          <a:spcPts val="0"/>
                        </a:spcBef>
                        <a:spcAft>
                          <a:spcPts val="0"/>
                        </a:spcAft>
                      </a:pPr>
                      <a:r>
                        <a:rPr lang="en-US" sz="1200" dirty="0">
                          <a:effectLst/>
                        </a:rPr>
                        <a:t>2005</a:t>
                      </a:r>
                      <a:endParaRPr lang="en-US" sz="1200" dirty="0">
                        <a:effectLst/>
                        <a:latin typeface="Cambria"/>
                        <a:ea typeface="Calibri"/>
                        <a:cs typeface="Times New Roman"/>
                      </a:endParaRPr>
                    </a:p>
                  </a:txBody>
                  <a:tcPr marL="50644" marR="50644" marT="0" marB="0" anchor="ctr">
                    <a:solidFill>
                      <a:schemeClr val="accent5"/>
                    </a:solidFill>
                  </a:tcPr>
                </a:tc>
                <a:tc>
                  <a:txBody>
                    <a:bodyPr/>
                    <a:lstStyle/>
                    <a:p>
                      <a:pPr marL="0" marR="0" algn="ctr">
                        <a:spcBef>
                          <a:spcPts val="0"/>
                        </a:spcBef>
                        <a:spcAft>
                          <a:spcPts val="0"/>
                        </a:spcAft>
                      </a:pPr>
                      <a:r>
                        <a:rPr lang="en-US" sz="1200" dirty="0">
                          <a:effectLst/>
                        </a:rPr>
                        <a:t>60%</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13%</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28%</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31%</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17%</a:t>
                      </a:r>
                      <a:endParaRPr lang="en-US" sz="1200" dirty="0">
                        <a:effectLst/>
                        <a:latin typeface="Cambria"/>
                        <a:ea typeface="Calibri"/>
                        <a:cs typeface="Times New Roman"/>
                      </a:endParaRPr>
                    </a:p>
                  </a:txBody>
                  <a:tcPr marL="50644" marR="50644" marT="0" marB="0" anchor="ctr"/>
                </a:tc>
              </a:tr>
              <a:tr h="365760">
                <a:tc>
                  <a:txBody>
                    <a:bodyPr/>
                    <a:lstStyle/>
                    <a:p>
                      <a:pPr marL="0" marR="0" algn="ctr">
                        <a:spcBef>
                          <a:spcPts val="0"/>
                        </a:spcBef>
                        <a:spcAft>
                          <a:spcPts val="0"/>
                        </a:spcAft>
                      </a:pPr>
                      <a:r>
                        <a:rPr lang="en-US" sz="1200" dirty="0">
                          <a:effectLst/>
                        </a:rPr>
                        <a:t>2007</a:t>
                      </a:r>
                      <a:endParaRPr lang="en-US" sz="1200" dirty="0">
                        <a:effectLst/>
                        <a:latin typeface="Cambria"/>
                        <a:ea typeface="Calibri"/>
                        <a:cs typeface="Times New Roman"/>
                      </a:endParaRPr>
                    </a:p>
                  </a:txBody>
                  <a:tcPr marL="50644" marR="50644" marT="0" marB="0" anchor="ctr">
                    <a:solidFill>
                      <a:schemeClr val="accent5"/>
                    </a:solidFill>
                  </a:tcPr>
                </a:tc>
                <a:tc>
                  <a:txBody>
                    <a:bodyPr/>
                    <a:lstStyle/>
                    <a:p>
                      <a:pPr marL="0" marR="0" algn="ctr">
                        <a:spcBef>
                          <a:spcPts val="0"/>
                        </a:spcBef>
                        <a:spcAft>
                          <a:spcPts val="0"/>
                        </a:spcAft>
                      </a:pPr>
                      <a:r>
                        <a:rPr lang="en-US" sz="1200" dirty="0">
                          <a:effectLst/>
                        </a:rPr>
                        <a:t>51%</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10%</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24%</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25%</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12%</a:t>
                      </a:r>
                      <a:endParaRPr lang="en-US" sz="1200" dirty="0">
                        <a:effectLst/>
                        <a:latin typeface="Cambria"/>
                        <a:ea typeface="Calibri"/>
                        <a:cs typeface="Times New Roman"/>
                      </a:endParaRPr>
                    </a:p>
                  </a:txBody>
                  <a:tcPr marL="50644" marR="50644" marT="0" marB="0" anchor="ctr"/>
                </a:tc>
              </a:tr>
              <a:tr h="365760">
                <a:tc>
                  <a:txBody>
                    <a:bodyPr/>
                    <a:lstStyle/>
                    <a:p>
                      <a:pPr marL="0" marR="0" algn="ctr">
                        <a:spcBef>
                          <a:spcPts val="0"/>
                        </a:spcBef>
                        <a:spcAft>
                          <a:spcPts val="0"/>
                        </a:spcAft>
                      </a:pPr>
                      <a:r>
                        <a:rPr lang="en-US" sz="1200" dirty="0">
                          <a:effectLst/>
                        </a:rPr>
                        <a:t>2009</a:t>
                      </a:r>
                      <a:endParaRPr lang="en-US" sz="1200" dirty="0">
                        <a:effectLst/>
                        <a:latin typeface="Cambria"/>
                        <a:ea typeface="Calibri"/>
                        <a:cs typeface="Times New Roman"/>
                      </a:endParaRPr>
                    </a:p>
                  </a:txBody>
                  <a:tcPr marL="50644" marR="50644" marT="0" marB="0" anchor="ctr">
                    <a:solidFill>
                      <a:schemeClr val="accent5"/>
                    </a:solidFill>
                  </a:tcPr>
                </a:tc>
                <a:tc>
                  <a:txBody>
                    <a:bodyPr/>
                    <a:lstStyle/>
                    <a:p>
                      <a:pPr marL="0" marR="0" algn="ctr">
                        <a:spcBef>
                          <a:spcPts val="0"/>
                        </a:spcBef>
                        <a:spcAft>
                          <a:spcPts val="0"/>
                        </a:spcAft>
                      </a:pPr>
                      <a:r>
                        <a:rPr lang="en-US" sz="1200" dirty="0">
                          <a:effectLst/>
                        </a:rPr>
                        <a:t>45%</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9%</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21%</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24%</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9%</a:t>
                      </a:r>
                      <a:endParaRPr lang="en-US" sz="1200" dirty="0">
                        <a:effectLst/>
                        <a:latin typeface="Cambria"/>
                        <a:ea typeface="Calibri"/>
                        <a:cs typeface="Times New Roman"/>
                      </a:endParaRPr>
                    </a:p>
                  </a:txBody>
                  <a:tcPr marL="50644" marR="50644" marT="0" marB="0" anchor="ctr"/>
                </a:tc>
              </a:tr>
              <a:tr h="365760">
                <a:tc>
                  <a:txBody>
                    <a:bodyPr/>
                    <a:lstStyle/>
                    <a:p>
                      <a:pPr marL="0" marR="0" algn="ctr">
                        <a:spcBef>
                          <a:spcPts val="0"/>
                        </a:spcBef>
                        <a:spcAft>
                          <a:spcPts val="0"/>
                        </a:spcAft>
                      </a:pPr>
                      <a:r>
                        <a:rPr lang="en-US" sz="1200" dirty="0">
                          <a:effectLst/>
                        </a:rPr>
                        <a:t>2011</a:t>
                      </a:r>
                      <a:endParaRPr lang="en-US" sz="1200" dirty="0">
                        <a:effectLst/>
                        <a:latin typeface="Cambria"/>
                        <a:ea typeface="Calibri"/>
                        <a:cs typeface="Times New Roman"/>
                      </a:endParaRPr>
                    </a:p>
                  </a:txBody>
                  <a:tcPr marL="50644" marR="50644" marT="0" marB="0" anchor="ctr">
                    <a:solidFill>
                      <a:schemeClr val="accent5"/>
                    </a:solidFill>
                  </a:tcPr>
                </a:tc>
                <a:tc>
                  <a:txBody>
                    <a:bodyPr/>
                    <a:lstStyle/>
                    <a:p>
                      <a:pPr marL="0" marR="0" algn="ctr">
                        <a:spcBef>
                          <a:spcPts val="0"/>
                        </a:spcBef>
                        <a:spcAft>
                          <a:spcPts val="0"/>
                        </a:spcAft>
                      </a:pPr>
                      <a:r>
                        <a:rPr lang="en-US" sz="1200" dirty="0">
                          <a:effectLst/>
                        </a:rPr>
                        <a:t>40%</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7%</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15%</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21%</a:t>
                      </a:r>
                      <a:endParaRPr lang="en-US" sz="1200" dirty="0">
                        <a:effectLst/>
                        <a:latin typeface="Cambria"/>
                        <a:ea typeface="Calibri"/>
                        <a:cs typeface="Times New Roman"/>
                      </a:endParaRPr>
                    </a:p>
                  </a:txBody>
                  <a:tcPr marL="50644" marR="50644" marT="0" marB="0" anchor="ctr"/>
                </a:tc>
                <a:tc>
                  <a:txBody>
                    <a:bodyPr/>
                    <a:lstStyle/>
                    <a:p>
                      <a:pPr marL="0" marR="0" algn="ctr">
                        <a:spcBef>
                          <a:spcPts val="0"/>
                        </a:spcBef>
                        <a:spcAft>
                          <a:spcPts val="0"/>
                        </a:spcAft>
                      </a:pPr>
                      <a:r>
                        <a:rPr lang="en-US" sz="1200" dirty="0">
                          <a:effectLst/>
                        </a:rPr>
                        <a:t>8%</a:t>
                      </a:r>
                      <a:endParaRPr lang="en-US" sz="1200" dirty="0">
                        <a:effectLst/>
                        <a:latin typeface="Cambria"/>
                        <a:ea typeface="Calibri"/>
                        <a:cs typeface="Times New Roman"/>
                      </a:endParaRPr>
                    </a:p>
                  </a:txBody>
                  <a:tcPr marL="50644" marR="50644" marT="0" marB="0" anchor="ctr"/>
                </a:tc>
              </a:tr>
            </a:tbl>
          </a:graphicData>
        </a:graphic>
      </p:graphicFrame>
      <p:sp>
        <p:nvSpPr>
          <p:cNvPr id="7" name="Text Placeholder 6"/>
          <p:cNvSpPr>
            <a:spLocks noGrp="1"/>
          </p:cNvSpPr>
          <p:nvPr>
            <p:ph type="body" sz="quarter" idx="3"/>
          </p:nvPr>
        </p:nvSpPr>
        <p:spPr/>
        <p:txBody>
          <a:bodyPr/>
          <a:lstStyle/>
          <a:p>
            <a:r>
              <a:rPr lang="en-US" sz="1800" dirty="0" smtClean="0"/>
              <a:t>Offsets</a:t>
            </a:r>
            <a:endParaRPr lang="en-US" sz="1800" dirty="0"/>
          </a:p>
        </p:txBody>
      </p:sp>
      <p:graphicFrame>
        <p:nvGraphicFramePr>
          <p:cNvPr id="9" name="Content Placeholder 8"/>
          <p:cNvGraphicFramePr>
            <a:graphicFrameLocks noGrp="1"/>
          </p:cNvGraphicFramePr>
          <p:nvPr>
            <p:ph sz="quarter" idx="4"/>
            <p:extLst>
              <p:ext uri="{D42A27DB-BD31-4B8C-83A1-F6EECF244321}">
                <p14:modId xmlns:p14="http://schemas.microsoft.com/office/powerpoint/2010/main" val="2883024526"/>
              </p:ext>
            </p:extLst>
          </p:nvPr>
        </p:nvGraphicFramePr>
        <p:xfrm>
          <a:off x="4267200" y="1657354"/>
          <a:ext cx="3962400" cy="2859109"/>
        </p:xfrm>
        <a:graphic>
          <a:graphicData uri="http://schemas.openxmlformats.org/drawingml/2006/table">
            <a:tbl>
              <a:tblPr firstRow="1" firstCol="1" bandRow="1">
                <a:tableStyleId>{5C22544A-7EE6-4342-B048-85BDC9FD1C3A}</a:tableStyleId>
              </a:tblPr>
              <a:tblGrid>
                <a:gridCol w="533400"/>
                <a:gridCol w="762000"/>
                <a:gridCol w="609600"/>
                <a:gridCol w="685800"/>
                <a:gridCol w="643755"/>
                <a:gridCol w="727845"/>
              </a:tblGrid>
              <a:tr h="1030309">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Year</a:t>
                      </a:r>
                    </a:p>
                  </a:txBody>
                  <a:tcPr marL="44711" marR="44711" marT="0" marB="0" anchor="ctr">
                    <a:solidFill>
                      <a:srgbClr val="00B050"/>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Self-Reported Assessments</a:t>
                      </a:r>
                    </a:p>
                  </a:txBody>
                  <a:tcPr marL="44711" marR="44711" marT="0" marB="0" vert="vert270" anchor="ctr">
                    <a:solidFill>
                      <a:srgbClr val="00B050"/>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Substitute for Return</a:t>
                      </a:r>
                    </a:p>
                  </a:txBody>
                  <a:tcPr marL="44711" marR="44711" marT="0" marB="0" vert="vert270" anchor="ctr">
                    <a:solidFill>
                      <a:srgbClr val="00B050"/>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Audit Assessments</a:t>
                      </a:r>
                    </a:p>
                  </a:txBody>
                  <a:tcPr marL="44711" marR="44711" marT="0" marB="0" vert="vert270" anchor="ctr">
                    <a:solidFill>
                      <a:srgbClr val="00B050"/>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AUR Assessments</a:t>
                      </a:r>
                    </a:p>
                  </a:txBody>
                  <a:tcPr marL="44711" marR="44711" marT="0" marB="0" vert="vert270" anchor="ctr">
                    <a:solidFill>
                      <a:srgbClr val="00B050"/>
                    </a:solidFill>
                  </a:tcPr>
                </a:tc>
                <a:tc>
                  <a:txBody>
                    <a:bodyPr/>
                    <a:lstStyle/>
                    <a:p>
                      <a:pPr marL="0" marR="0" algn="ctr" defTabSz="914400" rtl="0" eaLnBrk="1" latinLnBrk="0" hangingPunct="1">
                        <a:spcBef>
                          <a:spcPts val="0"/>
                        </a:spcBef>
                        <a:spcAft>
                          <a:spcPts val="0"/>
                        </a:spcAft>
                      </a:pPr>
                      <a:r>
                        <a:rPr lang="en-US" sz="1200" b="1" kern="1200" dirty="0">
                          <a:solidFill>
                            <a:schemeClr val="lt1"/>
                          </a:solidFill>
                          <a:effectLst/>
                          <a:latin typeface="+mn-lt"/>
                          <a:ea typeface="+mn-ea"/>
                          <a:cs typeface="+mn-cs"/>
                        </a:rPr>
                        <a:t>Trust Fund Recovery Penalties</a:t>
                      </a:r>
                    </a:p>
                  </a:txBody>
                  <a:tcPr marL="44711" marR="44711" marT="0" marB="0" vert="vert270" anchor="ctr">
                    <a:solidFill>
                      <a:srgbClr val="00B050"/>
                    </a:solidFill>
                  </a:tcPr>
                </a:tc>
              </a:tr>
              <a:tr h="365760">
                <a:tc>
                  <a:txBody>
                    <a:bodyPr/>
                    <a:lstStyle/>
                    <a:p>
                      <a:pPr marL="0" marR="0" algn="ctr">
                        <a:spcBef>
                          <a:spcPts val="200"/>
                        </a:spcBef>
                        <a:spcAft>
                          <a:spcPts val="100"/>
                        </a:spcAft>
                      </a:pPr>
                      <a:r>
                        <a:rPr lang="en-US" sz="1200" dirty="0">
                          <a:effectLst/>
                        </a:rPr>
                        <a:t>2003</a:t>
                      </a:r>
                      <a:endParaRPr lang="en-US" sz="1200" dirty="0">
                        <a:effectLst/>
                        <a:latin typeface="Cambria"/>
                        <a:ea typeface="Calibri"/>
                        <a:cs typeface="Times New Roman"/>
                      </a:endParaRPr>
                    </a:p>
                  </a:txBody>
                  <a:tcPr marL="44711" marR="44711" marT="0" marB="0" anchor="ctr">
                    <a:solidFill>
                      <a:srgbClr val="00B050"/>
                    </a:solidFill>
                  </a:tcPr>
                </a:tc>
                <a:tc>
                  <a:txBody>
                    <a:bodyPr/>
                    <a:lstStyle/>
                    <a:p>
                      <a:pPr marL="0" marR="0" algn="ctr">
                        <a:spcBef>
                          <a:spcPts val="200"/>
                        </a:spcBef>
                        <a:spcAft>
                          <a:spcPts val="100"/>
                        </a:spcAft>
                      </a:pPr>
                      <a:r>
                        <a:rPr lang="en-US" sz="1200" dirty="0">
                          <a:effectLst/>
                        </a:rPr>
                        <a:t>18%</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4%</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12%</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34%</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6%</a:t>
                      </a:r>
                      <a:endParaRPr lang="en-US" sz="1200" dirty="0">
                        <a:effectLst/>
                        <a:latin typeface="Cambria"/>
                        <a:ea typeface="Calibri"/>
                        <a:cs typeface="Times New Roman"/>
                      </a:endParaRPr>
                    </a:p>
                  </a:txBody>
                  <a:tcPr marL="44711" marR="44711" marT="0" marB="0" anchor="ctr"/>
                </a:tc>
              </a:tr>
              <a:tr h="365760">
                <a:tc>
                  <a:txBody>
                    <a:bodyPr/>
                    <a:lstStyle/>
                    <a:p>
                      <a:pPr marL="0" marR="0" algn="ctr">
                        <a:spcBef>
                          <a:spcPts val="200"/>
                        </a:spcBef>
                        <a:spcAft>
                          <a:spcPts val="100"/>
                        </a:spcAft>
                      </a:pPr>
                      <a:r>
                        <a:rPr lang="en-US" sz="1200" dirty="0">
                          <a:effectLst/>
                        </a:rPr>
                        <a:t>2005</a:t>
                      </a:r>
                      <a:endParaRPr lang="en-US" sz="1200" dirty="0">
                        <a:effectLst/>
                        <a:latin typeface="Cambria"/>
                        <a:ea typeface="Calibri"/>
                        <a:cs typeface="Times New Roman"/>
                      </a:endParaRPr>
                    </a:p>
                  </a:txBody>
                  <a:tcPr marL="44711" marR="44711" marT="0" marB="0" anchor="ctr">
                    <a:solidFill>
                      <a:srgbClr val="00B050"/>
                    </a:solidFill>
                  </a:tcPr>
                </a:tc>
                <a:tc>
                  <a:txBody>
                    <a:bodyPr/>
                    <a:lstStyle/>
                    <a:p>
                      <a:pPr marL="0" marR="0" algn="ctr">
                        <a:spcBef>
                          <a:spcPts val="200"/>
                        </a:spcBef>
                        <a:spcAft>
                          <a:spcPts val="100"/>
                        </a:spcAft>
                      </a:pPr>
                      <a:r>
                        <a:rPr lang="en-US" sz="1200" dirty="0">
                          <a:effectLst/>
                        </a:rPr>
                        <a:t>20%</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5%</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20%</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32%</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6%</a:t>
                      </a:r>
                      <a:endParaRPr lang="en-US" sz="1200" dirty="0">
                        <a:effectLst/>
                        <a:latin typeface="Cambria"/>
                        <a:ea typeface="Calibri"/>
                        <a:cs typeface="Times New Roman"/>
                      </a:endParaRPr>
                    </a:p>
                  </a:txBody>
                  <a:tcPr marL="44711" marR="44711" marT="0" marB="0" anchor="ctr"/>
                </a:tc>
              </a:tr>
              <a:tr h="365760">
                <a:tc>
                  <a:txBody>
                    <a:bodyPr/>
                    <a:lstStyle/>
                    <a:p>
                      <a:pPr marL="0" marR="0" algn="ctr">
                        <a:spcBef>
                          <a:spcPts val="200"/>
                        </a:spcBef>
                        <a:spcAft>
                          <a:spcPts val="100"/>
                        </a:spcAft>
                      </a:pPr>
                      <a:r>
                        <a:rPr lang="en-US" sz="1200" dirty="0">
                          <a:effectLst/>
                        </a:rPr>
                        <a:t>2007</a:t>
                      </a:r>
                      <a:endParaRPr lang="en-US" sz="1200" dirty="0">
                        <a:effectLst/>
                        <a:latin typeface="Cambria"/>
                        <a:ea typeface="Calibri"/>
                        <a:cs typeface="Times New Roman"/>
                      </a:endParaRPr>
                    </a:p>
                  </a:txBody>
                  <a:tcPr marL="44711" marR="44711" marT="0" marB="0" anchor="ctr">
                    <a:solidFill>
                      <a:srgbClr val="00B050"/>
                    </a:solidFill>
                  </a:tcPr>
                </a:tc>
                <a:tc>
                  <a:txBody>
                    <a:bodyPr/>
                    <a:lstStyle/>
                    <a:p>
                      <a:pPr marL="0" marR="0" algn="ctr">
                        <a:spcBef>
                          <a:spcPts val="200"/>
                        </a:spcBef>
                        <a:spcAft>
                          <a:spcPts val="100"/>
                        </a:spcAft>
                      </a:pPr>
                      <a:r>
                        <a:rPr lang="en-US" sz="1200" dirty="0">
                          <a:effectLst/>
                        </a:rPr>
                        <a:t>20%</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5%</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25%</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36%</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6%</a:t>
                      </a:r>
                      <a:endParaRPr lang="en-US" sz="1200" dirty="0">
                        <a:effectLst/>
                        <a:latin typeface="Cambria"/>
                        <a:ea typeface="Calibri"/>
                        <a:cs typeface="Times New Roman"/>
                      </a:endParaRPr>
                    </a:p>
                  </a:txBody>
                  <a:tcPr marL="44711" marR="44711" marT="0" marB="0" anchor="ctr"/>
                </a:tc>
              </a:tr>
              <a:tr h="365760">
                <a:tc>
                  <a:txBody>
                    <a:bodyPr/>
                    <a:lstStyle/>
                    <a:p>
                      <a:pPr marL="0" marR="0" algn="ctr">
                        <a:spcBef>
                          <a:spcPts val="200"/>
                        </a:spcBef>
                        <a:spcAft>
                          <a:spcPts val="100"/>
                        </a:spcAft>
                      </a:pPr>
                      <a:r>
                        <a:rPr lang="en-US" sz="1200" dirty="0">
                          <a:effectLst/>
                        </a:rPr>
                        <a:t>2009</a:t>
                      </a:r>
                      <a:endParaRPr lang="en-US" sz="1200" dirty="0">
                        <a:effectLst/>
                        <a:latin typeface="Cambria"/>
                        <a:ea typeface="Calibri"/>
                        <a:cs typeface="Times New Roman"/>
                      </a:endParaRPr>
                    </a:p>
                  </a:txBody>
                  <a:tcPr marL="44711" marR="44711" marT="0" marB="0" anchor="ctr">
                    <a:solidFill>
                      <a:srgbClr val="00B050"/>
                    </a:solidFill>
                  </a:tcPr>
                </a:tc>
                <a:tc>
                  <a:txBody>
                    <a:bodyPr/>
                    <a:lstStyle/>
                    <a:p>
                      <a:pPr marL="0" marR="0" algn="ctr">
                        <a:spcBef>
                          <a:spcPts val="200"/>
                        </a:spcBef>
                        <a:spcAft>
                          <a:spcPts val="100"/>
                        </a:spcAft>
                      </a:pPr>
                      <a:r>
                        <a:rPr lang="en-US" sz="1200" dirty="0">
                          <a:effectLst/>
                        </a:rPr>
                        <a:t>15%</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4%</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20%</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28%</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6%</a:t>
                      </a:r>
                      <a:endParaRPr lang="en-US" sz="1200" dirty="0">
                        <a:effectLst/>
                        <a:latin typeface="Cambria"/>
                        <a:ea typeface="Calibri"/>
                        <a:cs typeface="Times New Roman"/>
                      </a:endParaRPr>
                    </a:p>
                  </a:txBody>
                  <a:tcPr marL="44711" marR="44711" marT="0" marB="0" anchor="ctr"/>
                </a:tc>
              </a:tr>
              <a:tr h="365760">
                <a:tc>
                  <a:txBody>
                    <a:bodyPr/>
                    <a:lstStyle/>
                    <a:p>
                      <a:pPr marL="0" marR="0" algn="ctr">
                        <a:spcBef>
                          <a:spcPts val="200"/>
                        </a:spcBef>
                        <a:spcAft>
                          <a:spcPts val="100"/>
                        </a:spcAft>
                      </a:pPr>
                      <a:r>
                        <a:rPr lang="en-US" sz="1200" dirty="0">
                          <a:effectLst/>
                        </a:rPr>
                        <a:t>2011</a:t>
                      </a:r>
                      <a:endParaRPr lang="en-US" sz="1200" dirty="0">
                        <a:effectLst/>
                        <a:latin typeface="Cambria"/>
                        <a:ea typeface="Calibri"/>
                        <a:cs typeface="Times New Roman"/>
                      </a:endParaRPr>
                    </a:p>
                  </a:txBody>
                  <a:tcPr marL="44711" marR="44711" marT="0" marB="0" anchor="ctr">
                    <a:solidFill>
                      <a:srgbClr val="00B050"/>
                    </a:solidFill>
                  </a:tcPr>
                </a:tc>
                <a:tc>
                  <a:txBody>
                    <a:bodyPr/>
                    <a:lstStyle/>
                    <a:p>
                      <a:pPr marL="0" marR="0" algn="ctr">
                        <a:spcBef>
                          <a:spcPts val="200"/>
                        </a:spcBef>
                        <a:spcAft>
                          <a:spcPts val="100"/>
                        </a:spcAft>
                      </a:pPr>
                      <a:r>
                        <a:rPr lang="en-US" sz="1200" dirty="0">
                          <a:effectLst/>
                        </a:rPr>
                        <a:t>10%</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2%</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12%</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25%</a:t>
                      </a:r>
                      <a:endParaRPr lang="en-US" sz="1200" dirty="0">
                        <a:effectLst/>
                        <a:latin typeface="Cambria"/>
                        <a:ea typeface="Calibri"/>
                        <a:cs typeface="Times New Roman"/>
                      </a:endParaRPr>
                    </a:p>
                  </a:txBody>
                  <a:tcPr marL="44711" marR="44711" marT="0" marB="0" anchor="ctr"/>
                </a:tc>
                <a:tc>
                  <a:txBody>
                    <a:bodyPr/>
                    <a:lstStyle/>
                    <a:p>
                      <a:pPr marL="0" marR="0" algn="ctr">
                        <a:spcBef>
                          <a:spcPts val="200"/>
                        </a:spcBef>
                        <a:spcAft>
                          <a:spcPts val="100"/>
                        </a:spcAft>
                      </a:pPr>
                      <a:r>
                        <a:rPr lang="en-US" sz="1200" dirty="0">
                          <a:effectLst/>
                        </a:rPr>
                        <a:t>4%</a:t>
                      </a:r>
                      <a:endParaRPr lang="en-US" sz="1200" dirty="0">
                        <a:effectLst/>
                        <a:latin typeface="Cambria"/>
                        <a:ea typeface="Calibri"/>
                        <a:cs typeface="Times New Roman"/>
                      </a:endParaRPr>
                    </a:p>
                  </a:txBody>
                  <a:tcPr marL="44711" marR="44711" marT="0" marB="0" anchor="ctr"/>
                </a:tc>
              </a:tr>
            </a:tbl>
          </a:graphicData>
        </a:graphic>
      </p:graphicFrame>
    </p:spTree>
    <p:extLst>
      <p:ext uri="{BB962C8B-B14F-4D97-AF65-F5344CB8AC3E}">
        <p14:creationId xmlns:p14="http://schemas.microsoft.com/office/powerpoint/2010/main" val="29009682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Findings – Assessed Penalties </a:t>
            </a:r>
            <a:br>
              <a:rPr lang="en-US" dirty="0" smtClean="0"/>
            </a:br>
            <a:r>
              <a:rPr lang="en-US" dirty="0" smtClean="0"/>
              <a:t>and Interest</a:t>
            </a:r>
            <a:endParaRPr lang="en-US" dirty="0"/>
          </a:p>
        </p:txBody>
      </p:sp>
      <p:sp>
        <p:nvSpPr>
          <p:cNvPr id="3" name="Content Placeholder 2"/>
          <p:cNvSpPr>
            <a:spLocks noGrp="1"/>
          </p:cNvSpPr>
          <p:nvPr>
            <p:ph idx="1"/>
          </p:nvPr>
        </p:nvSpPr>
        <p:spPr/>
        <p:txBody>
          <a:bodyPr/>
          <a:lstStyle/>
          <a:p>
            <a:r>
              <a:rPr lang="en-US" sz="1700" dirty="0"/>
              <a:t>Over equivalent three year periods, assessed penalties and interest have remained relatively constant; however, when sufficient time has elapsed, penalties and interest are increasing.</a:t>
            </a:r>
          </a:p>
          <a:p>
            <a:endParaRPr lang="en-US" dirty="0"/>
          </a:p>
          <a:p>
            <a:endParaRPr lang="en-US" dirty="0"/>
          </a:p>
        </p:txBody>
      </p:sp>
      <p:graphicFrame>
        <p:nvGraphicFramePr>
          <p:cNvPr id="4" name="Chart 3"/>
          <p:cNvGraphicFramePr/>
          <p:nvPr>
            <p:extLst>
              <p:ext uri="{D42A27DB-BD31-4B8C-83A1-F6EECF244321}">
                <p14:modId xmlns:p14="http://schemas.microsoft.com/office/powerpoint/2010/main" val="83337945"/>
              </p:ext>
            </p:extLst>
          </p:nvPr>
        </p:nvGraphicFramePr>
        <p:xfrm>
          <a:off x="1011865" y="2114550"/>
          <a:ext cx="6556744" cy="2819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999628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a:t>
            </a:r>
            <a:endParaRPr lang="en-US" dirty="0"/>
          </a:p>
        </p:txBody>
      </p:sp>
      <p:sp>
        <p:nvSpPr>
          <p:cNvPr id="3" name="Content Placeholder 2"/>
          <p:cNvSpPr>
            <a:spLocks noGrp="1"/>
          </p:cNvSpPr>
          <p:nvPr>
            <p:ph idx="1"/>
          </p:nvPr>
        </p:nvSpPr>
        <p:spPr/>
        <p:txBody>
          <a:bodyPr>
            <a:normAutofit/>
          </a:bodyPr>
          <a:lstStyle/>
          <a:p>
            <a:r>
              <a:rPr lang="en-US" sz="2000" dirty="0"/>
              <a:t>Taxpayer Delinquency Account (TDA) liabilities.</a:t>
            </a:r>
          </a:p>
          <a:p>
            <a:endParaRPr lang="en-US" sz="2000" dirty="0"/>
          </a:p>
          <a:p>
            <a:r>
              <a:rPr lang="en-US" sz="2000" dirty="0"/>
              <a:t>Individual Master File</a:t>
            </a:r>
          </a:p>
          <a:p>
            <a:endParaRPr lang="en-US" sz="2000" dirty="0"/>
          </a:p>
          <a:p>
            <a:r>
              <a:rPr lang="en-US" sz="2000" dirty="0"/>
              <a:t>Collection statute (generally 10 years)</a:t>
            </a:r>
          </a:p>
        </p:txBody>
      </p:sp>
    </p:spTree>
    <p:extLst>
      <p:ext uri="{BB962C8B-B14F-4D97-AF65-F5344CB8AC3E}">
        <p14:creationId xmlns:p14="http://schemas.microsoft.com/office/powerpoint/2010/main" val="41492566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Findings - Abatements</a:t>
            </a:r>
            <a:endParaRPr lang="en-US" dirty="0"/>
          </a:p>
        </p:txBody>
      </p:sp>
      <p:sp>
        <p:nvSpPr>
          <p:cNvPr id="3" name="Content Placeholder 2"/>
          <p:cNvSpPr>
            <a:spLocks noGrp="1"/>
          </p:cNvSpPr>
          <p:nvPr>
            <p:ph idx="1"/>
          </p:nvPr>
        </p:nvSpPr>
        <p:spPr/>
        <p:txBody>
          <a:bodyPr>
            <a:normAutofit/>
          </a:bodyPr>
          <a:lstStyle/>
          <a:p>
            <a:r>
              <a:rPr lang="en-US" sz="2000" dirty="0"/>
              <a:t>Generally, the IRS abates from a quarter to a third of TDA assessments.</a:t>
            </a:r>
          </a:p>
          <a:p>
            <a:endParaRPr lang="en-US" sz="2000" dirty="0"/>
          </a:p>
          <a:p>
            <a:endParaRPr lang="en-US" sz="2000" dirty="0"/>
          </a:p>
          <a:p>
            <a:endParaRPr lang="en-US" sz="2000" dirty="0"/>
          </a:p>
          <a:p>
            <a:endParaRPr lang="en-US" dirty="0"/>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517245282"/>
              </p:ext>
            </p:extLst>
          </p:nvPr>
        </p:nvGraphicFramePr>
        <p:xfrm>
          <a:off x="1447800" y="2000250"/>
          <a:ext cx="5715002" cy="2514600"/>
        </p:xfrm>
        <a:graphic>
          <a:graphicData uri="http://schemas.openxmlformats.org/drawingml/2006/table">
            <a:tbl>
              <a:tblPr firstRow="1" firstCol="1" bandRow="1">
                <a:tableStyleId>{5C22544A-7EE6-4342-B048-85BDC9FD1C3A}</a:tableStyleId>
              </a:tblPr>
              <a:tblGrid>
                <a:gridCol w="833168"/>
                <a:gridCol w="1757633"/>
                <a:gridCol w="1952561"/>
                <a:gridCol w="1171640"/>
              </a:tblGrid>
              <a:tr h="419100">
                <a:tc>
                  <a:txBody>
                    <a:bodyPr/>
                    <a:lstStyle/>
                    <a:p>
                      <a:pPr marL="0" marR="0" algn="ctr">
                        <a:lnSpc>
                          <a:spcPct val="115000"/>
                        </a:lnSpc>
                        <a:spcBef>
                          <a:spcPts val="600"/>
                        </a:spcBef>
                        <a:spcAft>
                          <a:spcPts val="0"/>
                        </a:spcAft>
                      </a:pPr>
                      <a:r>
                        <a:rPr lang="en-US" sz="1200" b="1" dirty="0">
                          <a:effectLst/>
                        </a:rPr>
                        <a:t>Year</a:t>
                      </a:r>
                      <a:endParaRPr lang="en-US" sz="1200" b="1" dirty="0">
                        <a:effectLst/>
                        <a:latin typeface="Cambria"/>
                        <a:ea typeface="Calibri"/>
                        <a:cs typeface="Times New Roman"/>
                      </a:endParaRPr>
                    </a:p>
                  </a:txBody>
                  <a:tcPr marL="68580" marR="68580" marT="0" marB="0" anchor="ctr">
                    <a:solidFill>
                      <a:schemeClr val="accent5"/>
                    </a:solidFill>
                  </a:tcPr>
                </a:tc>
                <a:tc>
                  <a:txBody>
                    <a:bodyPr/>
                    <a:lstStyle/>
                    <a:p>
                      <a:pPr marL="0" marR="0" algn="ctr">
                        <a:lnSpc>
                          <a:spcPct val="115000"/>
                        </a:lnSpc>
                        <a:spcBef>
                          <a:spcPts val="600"/>
                        </a:spcBef>
                        <a:spcAft>
                          <a:spcPts val="0"/>
                        </a:spcAft>
                      </a:pPr>
                      <a:r>
                        <a:rPr lang="en-US" sz="1200" b="1" dirty="0">
                          <a:effectLst/>
                        </a:rPr>
                        <a:t>Initial TDA Balance</a:t>
                      </a:r>
                      <a:endParaRPr lang="en-US" sz="1200" b="1" dirty="0">
                        <a:effectLst/>
                        <a:latin typeface="Cambria"/>
                        <a:ea typeface="Calibri"/>
                        <a:cs typeface="Times New Roman"/>
                      </a:endParaRPr>
                    </a:p>
                  </a:txBody>
                  <a:tcPr marL="68580" marR="68580" marT="0" marB="0" anchor="ctr">
                    <a:solidFill>
                      <a:schemeClr val="accent5"/>
                    </a:solidFill>
                  </a:tcPr>
                </a:tc>
                <a:tc>
                  <a:txBody>
                    <a:bodyPr/>
                    <a:lstStyle/>
                    <a:p>
                      <a:pPr marL="0" marR="0" algn="ctr">
                        <a:lnSpc>
                          <a:spcPct val="115000"/>
                        </a:lnSpc>
                        <a:spcBef>
                          <a:spcPts val="600"/>
                        </a:spcBef>
                        <a:spcAft>
                          <a:spcPts val="0"/>
                        </a:spcAft>
                      </a:pPr>
                      <a:r>
                        <a:rPr lang="en-US" sz="1200" b="1" dirty="0">
                          <a:effectLst/>
                        </a:rPr>
                        <a:t>$ Abated</a:t>
                      </a:r>
                      <a:endParaRPr lang="en-US" sz="1200" b="1" dirty="0">
                        <a:effectLst/>
                        <a:latin typeface="Cambria"/>
                        <a:ea typeface="Calibri"/>
                        <a:cs typeface="Times New Roman"/>
                      </a:endParaRPr>
                    </a:p>
                  </a:txBody>
                  <a:tcPr marL="68580" marR="68580" marT="0" marB="0" anchor="ctr">
                    <a:solidFill>
                      <a:schemeClr val="accent5"/>
                    </a:solidFill>
                  </a:tcPr>
                </a:tc>
                <a:tc>
                  <a:txBody>
                    <a:bodyPr/>
                    <a:lstStyle/>
                    <a:p>
                      <a:pPr marL="0" marR="0" algn="ctr">
                        <a:lnSpc>
                          <a:spcPct val="115000"/>
                        </a:lnSpc>
                        <a:spcBef>
                          <a:spcPts val="600"/>
                        </a:spcBef>
                        <a:spcAft>
                          <a:spcPts val="0"/>
                        </a:spcAft>
                      </a:pPr>
                      <a:r>
                        <a:rPr lang="en-US" sz="1200" b="1" dirty="0">
                          <a:effectLst/>
                        </a:rPr>
                        <a:t>% Abated</a:t>
                      </a:r>
                      <a:endParaRPr lang="en-US" sz="1200" b="1" dirty="0">
                        <a:effectLst/>
                        <a:latin typeface="Cambria"/>
                        <a:ea typeface="Calibri"/>
                        <a:cs typeface="Times New Roman"/>
                      </a:endParaRPr>
                    </a:p>
                  </a:txBody>
                  <a:tcPr marL="68580" marR="68580" marT="0" marB="0" anchor="ctr">
                    <a:solidFill>
                      <a:schemeClr val="accent5"/>
                    </a:solidFill>
                  </a:tcPr>
                </a:tc>
              </a:tr>
              <a:tr h="419100">
                <a:tc>
                  <a:txBody>
                    <a:bodyPr/>
                    <a:lstStyle/>
                    <a:p>
                      <a:pPr marL="0" marR="0" algn="ctr">
                        <a:lnSpc>
                          <a:spcPct val="115000"/>
                        </a:lnSpc>
                        <a:spcBef>
                          <a:spcPts val="600"/>
                        </a:spcBef>
                        <a:spcAft>
                          <a:spcPts val="0"/>
                        </a:spcAft>
                      </a:pPr>
                      <a:r>
                        <a:rPr lang="en-US" sz="1200" b="1" dirty="0">
                          <a:effectLst/>
                        </a:rPr>
                        <a:t>2003</a:t>
                      </a:r>
                      <a:endParaRPr lang="en-US" sz="1200" b="1" dirty="0">
                        <a:effectLst/>
                        <a:latin typeface="Cambria"/>
                        <a:ea typeface="Calibri"/>
                        <a:cs typeface="Times New Roman"/>
                      </a:endParaRPr>
                    </a:p>
                  </a:txBody>
                  <a:tcPr marL="68580" marR="68580" marT="0" marB="0" anchor="ctr">
                    <a:solidFill>
                      <a:schemeClr val="accent5"/>
                    </a:solidFill>
                  </a:tcPr>
                </a:tc>
                <a:tc>
                  <a:txBody>
                    <a:bodyPr/>
                    <a:lstStyle/>
                    <a:p>
                      <a:pPr marL="0" marR="0" algn="ctr">
                        <a:lnSpc>
                          <a:spcPct val="115000"/>
                        </a:lnSpc>
                        <a:spcBef>
                          <a:spcPts val="600"/>
                        </a:spcBef>
                        <a:spcAft>
                          <a:spcPts val="0"/>
                        </a:spcAft>
                      </a:pPr>
                      <a:r>
                        <a:rPr lang="en-US" sz="1200" b="1" dirty="0">
                          <a:effectLst/>
                        </a:rPr>
                        <a:t>$15,326,191,192</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$2,985,977,270</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19%</a:t>
                      </a:r>
                      <a:endParaRPr lang="en-US" sz="1200" b="1" dirty="0">
                        <a:effectLst/>
                        <a:latin typeface="Cambria"/>
                        <a:ea typeface="Calibri"/>
                        <a:cs typeface="Times New Roman"/>
                      </a:endParaRPr>
                    </a:p>
                  </a:txBody>
                  <a:tcPr marL="68580" marR="68580" marT="0" marB="0" anchor="ctr"/>
                </a:tc>
              </a:tr>
              <a:tr h="419100">
                <a:tc>
                  <a:txBody>
                    <a:bodyPr/>
                    <a:lstStyle/>
                    <a:p>
                      <a:pPr marL="0" marR="0" algn="ctr">
                        <a:lnSpc>
                          <a:spcPct val="115000"/>
                        </a:lnSpc>
                        <a:spcBef>
                          <a:spcPts val="600"/>
                        </a:spcBef>
                        <a:spcAft>
                          <a:spcPts val="0"/>
                        </a:spcAft>
                      </a:pPr>
                      <a:r>
                        <a:rPr lang="en-US" sz="1200" b="1" dirty="0">
                          <a:effectLst/>
                        </a:rPr>
                        <a:t>2005</a:t>
                      </a:r>
                      <a:endParaRPr lang="en-US" sz="1200" b="1" dirty="0">
                        <a:effectLst/>
                        <a:latin typeface="Cambria"/>
                        <a:ea typeface="Calibri"/>
                        <a:cs typeface="Times New Roman"/>
                      </a:endParaRPr>
                    </a:p>
                  </a:txBody>
                  <a:tcPr marL="68580" marR="68580" marT="0" marB="0" anchor="ctr">
                    <a:solidFill>
                      <a:schemeClr val="accent5"/>
                    </a:solidFill>
                  </a:tcPr>
                </a:tc>
                <a:tc>
                  <a:txBody>
                    <a:bodyPr/>
                    <a:lstStyle/>
                    <a:p>
                      <a:pPr marL="0" marR="0" algn="ctr">
                        <a:lnSpc>
                          <a:spcPct val="115000"/>
                        </a:lnSpc>
                        <a:spcBef>
                          <a:spcPts val="600"/>
                        </a:spcBef>
                        <a:spcAft>
                          <a:spcPts val="0"/>
                        </a:spcAft>
                      </a:pPr>
                      <a:r>
                        <a:rPr lang="en-US" sz="1200" b="1" dirty="0">
                          <a:effectLst/>
                        </a:rPr>
                        <a:t>$25,996,084,845</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$8,066,761,341</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31%</a:t>
                      </a:r>
                      <a:endParaRPr lang="en-US" sz="1200" b="1" dirty="0">
                        <a:effectLst/>
                        <a:latin typeface="Cambria"/>
                        <a:ea typeface="Calibri"/>
                        <a:cs typeface="Times New Roman"/>
                      </a:endParaRPr>
                    </a:p>
                  </a:txBody>
                  <a:tcPr marL="68580" marR="68580" marT="0" marB="0" anchor="ctr"/>
                </a:tc>
              </a:tr>
              <a:tr h="419100">
                <a:tc>
                  <a:txBody>
                    <a:bodyPr/>
                    <a:lstStyle/>
                    <a:p>
                      <a:pPr marL="0" marR="0" algn="ctr">
                        <a:lnSpc>
                          <a:spcPct val="115000"/>
                        </a:lnSpc>
                        <a:spcBef>
                          <a:spcPts val="600"/>
                        </a:spcBef>
                        <a:spcAft>
                          <a:spcPts val="0"/>
                        </a:spcAft>
                      </a:pPr>
                      <a:r>
                        <a:rPr lang="en-US" sz="1200" b="1" dirty="0">
                          <a:effectLst/>
                        </a:rPr>
                        <a:t>2007</a:t>
                      </a:r>
                      <a:endParaRPr lang="en-US" sz="1200" b="1" dirty="0">
                        <a:effectLst/>
                        <a:latin typeface="Cambria"/>
                        <a:ea typeface="Calibri"/>
                        <a:cs typeface="Times New Roman"/>
                      </a:endParaRPr>
                    </a:p>
                  </a:txBody>
                  <a:tcPr marL="68580" marR="68580" marT="0" marB="0" anchor="ctr">
                    <a:solidFill>
                      <a:schemeClr val="accent5"/>
                    </a:solidFill>
                  </a:tcPr>
                </a:tc>
                <a:tc>
                  <a:txBody>
                    <a:bodyPr/>
                    <a:lstStyle/>
                    <a:p>
                      <a:pPr marL="0" marR="0" algn="ctr">
                        <a:lnSpc>
                          <a:spcPct val="115000"/>
                        </a:lnSpc>
                        <a:spcBef>
                          <a:spcPts val="600"/>
                        </a:spcBef>
                        <a:spcAft>
                          <a:spcPts val="0"/>
                        </a:spcAft>
                      </a:pPr>
                      <a:r>
                        <a:rPr lang="en-US" sz="1200" b="1" dirty="0">
                          <a:effectLst/>
                        </a:rPr>
                        <a:t>$40,678,451,308</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$13,086,103,480</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32%</a:t>
                      </a:r>
                      <a:endParaRPr lang="en-US" sz="1200" b="1" dirty="0">
                        <a:effectLst/>
                        <a:latin typeface="Cambria"/>
                        <a:ea typeface="Calibri"/>
                        <a:cs typeface="Times New Roman"/>
                      </a:endParaRPr>
                    </a:p>
                  </a:txBody>
                  <a:tcPr marL="68580" marR="68580" marT="0" marB="0" anchor="ctr"/>
                </a:tc>
              </a:tr>
              <a:tr h="419100">
                <a:tc>
                  <a:txBody>
                    <a:bodyPr/>
                    <a:lstStyle/>
                    <a:p>
                      <a:pPr marL="0" marR="0" algn="ctr">
                        <a:lnSpc>
                          <a:spcPct val="115000"/>
                        </a:lnSpc>
                        <a:spcBef>
                          <a:spcPts val="600"/>
                        </a:spcBef>
                        <a:spcAft>
                          <a:spcPts val="0"/>
                        </a:spcAft>
                      </a:pPr>
                      <a:r>
                        <a:rPr lang="en-US" sz="1200" b="1" dirty="0">
                          <a:effectLst/>
                        </a:rPr>
                        <a:t>2009</a:t>
                      </a:r>
                      <a:endParaRPr lang="en-US" sz="1200" b="1" dirty="0">
                        <a:effectLst/>
                        <a:latin typeface="Cambria"/>
                        <a:ea typeface="Calibri"/>
                        <a:cs typeface="Times New Roman"/>
                      </a:endParaRPr>
                    </a:p>
                  </a:txBody>
                  <a:tcPr marL="68580" marR="68580" marT="0" marB="0" anchor="ctr">
                    <a:solidFill>
                      <a:schemeClr val="accent5"/>
                    </a:solidFill>
                  </a:tcPr>
                </a:tc>
                <a:tc>
                  <a:txBody>
                    <a:bodyPr/>
                    <a:lstStyle/>
                    <a:p>
                      <a:pPr marL="0" marR="0" algn="ctr">
                        <a:lnSpc>
                          <a:spcPct val="115000"/>
                        </a:lnSpc>
                        <a:spcBef>
                          <a:spcPts val="600"/>
                        </a:spcBef>
                        <a:spcAft>
                          <a:spcPts val="0"/>
                        </a:spcAft>
                      </a:pPr>
                      <a:r>
                        <a:rPr lang="en-US" sz="1200" b="1" dirty="0">
                          <a:effectLst/>
                        </a:rPr>
                        <a:t>$41,987,700,518</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$10,716,623,485</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26%</a:t>
                      </a:r>
                      <a:endParaRPr lang="en-US" sz="1200" b="1" dirty="0">
                        <a:effectLst/>
                        <a:latin typeface="Cambria"/>
                        <a:ea typeface="Calibri"/>
                        <a:cs typeface="Times New Roman"/>
                      </a:endParaRPr>
                    </a:p>
                  </a:txBody>
                  <a:tcPr marL="68580" marR="68580" marT="0" marB="0" anchor="ctr"/>
                </a:tc>
              </a:tr>
              <a:tr h="419100">
                <a:tc>
                  <a:txBody>
                    <a:bodyPr/>
                    <a:lstStyle/>
                    <a:p>
                      <a:pPr marL="0" marR="0" algn="ctr">
                        <a:lnSpc>
                          <a:spcPct val="115000"/>
                        </a:lnSpc>
                        <a:spcBef>
                          <a:spcPts val="600"/>
                        </a:spcBef>
                        <a:spcAft>
                          <a:spcPts val="0"/>
                        </a:spcAft>
                      </a:pPr>
                      <a:r>
                        <a:rPr lang="en-US" sz="1200" b="1" dirty="0">
                          <a:effectLst/>
                        </a:rPr>
                        <a:t>2011</a:t>
                      </a:r>
                      <a:endParaRPr lang="en-US" sz="1200" b="1" dirty="0">
                        <a:effectLst/>
                        <a:latin typeface="Cambria"/>
                        <a:ea typeface="Calibri"/>
                        <a:cs typeface="Times New Roman"/>
                      </a:endParaRPr>
                    </a:p>
                  </a:txBody>
                  <a:tcPr marL="68580" marR="68580" marT="0" marB="0" anchor="ctr">
                    <a:solidFill>
                      <a:schemeClr val="accent5"/>
                    </a:solidFill>
                  </a:tcPr>
                </a:tc>
                <a:tc>
                  <a:txBody>
                    <a:bodyPr/>
                    <a:lstStyle/>
                    <a:p>
                      <a:pPr marL="0" marR="0" algn="ctr">
                        <a:lnSpc>
                          <a:spcPct val="115000"/>
                        </a:lnSpc>
                        <a:spcBef>
                          <a:spcPts val="600"/>
                        </a:spcBef>
                        <a:spcAft>
                          <a:spcPts val="0"/>
                        </a:spcAft>
                      </a:pPr>
                      <a:r>
                        <a:rPr lang="en-US" sz="1200" b="1" dirty="0">
                          <a:effectLst/>
                        </a:rPr>
                        <a:t>$42,926,217,917</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$11,990,870,525</a:t>
                      </a:r>
                      <a:endParaRPr lang="en-US" sz="1200" b="1" dirty="0">
                        <a:effectLst/>
                        <a:latin typeface="Cambria"/>
                        <a:ea typeface="Calibri"/>
                        <a:cs typeface="Times New Roman"/>
                      </a:endParaRPr>
                    </a:p>
                  </a:txBody>
                  <a:tcPr marL="68580" marR="68580" marT="0" marB="0" anchor="ctr"/>
                </a:tc>
                <a:tc>
                  <a:txBody>
                    <a:bodyPr/>
                    <a:lstStyle/>
                    <a:p>
                      <a:pPr marL="0" marR="0" algn="ctr">
                        <a:lnSpc>
                          <a:spcPct val="115000"/>
                        </a:lnSpc>
                        <a:spcBef>
                          <a:spcPts val="600"/>
                        </a:spcBef>
                        <a:spcAft>
                          <a:spcPts val="0"/>
                        </a:spcAft>
                      </a:pPr>
                      <a:r>
                        <a:rPr lang="en-US" sz="1200" b="1" dirty="0">
                          <a:effectLst/>
                        </a:rPr>
                        <a:t>28%</a:t>
                      </a:r>
                      <a:endParaRPr lang="en-US" sz="1200" b="1" dirty="0">
                        <a:effectLst/>
                        <a:latin typeface="Cambria"/>
                        <a:ea typeface="Calibri"/>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0336960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Findings - Abatements</a:t>
            </a:r>
          </a:p>
        </p:txBody>
      </p:sp>
      <p:sp>
        <p:nvSpPr>
          <p:cNvPr id="3" name="Content Placeholder 2"/>
          <p:cNvSpPr>
            <a:spLocks noGrp="1"/>
          </p:cNvSpPr>
          <p:nvPr>
            <p:ph idx="1"/>
          </p:nvPr>
        </p:nvSpPr>
        <p:spPr/>
        <p:txBody>
          <a:bodyPr/>
          <a:lstStyle/>
          <a:p>
            <a:r>
              <a:rPr lang="en-US" sz="1700" dirty="0"/>
              <a:t>SFR assessments have the highest abatement rate (nearly 50 percent in some years).</a:t>
            </a:r>
          </a:p>
          <a:p>
            <a:endParaRPr lang="en-US" sz="1700" dirty="0"/>
          </a:p>
          <a:p>
            <a:r>
              <a:rPr lang="en-US" sz="1700" dirty="0"/>
              <a:t>Abatements attributable to AUR assessments are growing, while self-reported assessments are the least likely to be abated.</a:t>
            </a:r>
          </a:p>
          <a:p>
            <a:endParaRPr lang="en-US" dirty="0"/>
          </a:p>
        </p:txBody>
      </p:sp>
    </p:spTree>
    <p:extLst>
      <p:ext uri="{BB962C8B-B14F-4D97-AF65-F5344CB8AC3E}">
        <p14:creationId xmlns:p14="http://schemas.microsoft.com/office/powerpoint/2010/main" val="93882953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Findings – Abatements by Source of Assessment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33808752"/>
              </p:ext>
            </p:extLst>
          </p:nvPr>
        </p:nvGraphicFramePr>
        <p:xfrm>
          <a:off x="838204" y="1314450"/>
          <a:ext cx="6705603" cy="2552700"/>
        </p:xfrm>
        <a:graphic>
          <a:graphicData uri="http://schemas.openxmlformats.org/drawingml/2006/table">
            <a:tbl>
              <a:tblPr firstRow="1" firstCol="1" bandRow="1">
                <a:tableStyleId>{5C22544A-7EE6-4342-B048-85BDC9FD1C3A}</a:tableStyleId>
              </a:tblPr>
              <a:tblGrid>
                <a:gridCol w="930131"/>
                <a:gridCol w="1211334"/>
                <a:gridCol w="1038288"/>
                <a:gridCol w="1232966"/>
                <a:gridCol w="1254596"/>
                <a:gridCol w="1038288"/>
              </a:tblGrid>
              <a:tr h="1303020">
                <a:tc>
                  <a:txBody>
                    <a:bodyPr/>
                    <a:lstStyle/>
                    <a:p>
                      <a:pPr marL="0" marR="0" algn="ctr">
                        <a:spcBef>
                          <a:spcPts val="0"/>
                        </a:spcBef>
                        <a:spcAft>
                          <a:spcPts val="0"/>
                        </a:spcAft>
                      </a:pPr>
                      <a:r>
                        <a:rPr lang="en-US" sz="1400" dirty="0">
                          <a:effectLst/>
                        </a:rPr>
                        <a:t>Year</a:t>
                      </a:r>
                      <a:endParaRPr lang="en-US" sz="1400" dirty="0">
                        <a:effectLst/>
                        <a:latin typeface="Cambria"/>
                        <a:ea typeface="Calibri"/>
                        <a:cs typeface="Times New Roman"/>
                      </a:endParaRPr>
                    </a:p>
                  </a:txBody>
                  <a:tcPr marL="68580" marR="68580" marT="0" marB="0" anchor="b">
                    <a:solidFill>
                      <a:srgbClr val="00B050"/>
                    </a:solidFill>
                  </a:tcPr>
                </a:tc>
                <a:tc>
                  <a:txBody>
                    <a:bodyPr/>
                    <a:lstStyle/>
                    <a:p>
                      <a:pPr marL="0" marR="0" algn="ctr">
                        <a:spcBef>
                          <a:spcPts val="0"/>
                        </a:spcBef>
                        <a:spcAft>
                          <a:spcPts val="0"/>
                        </a:spcAft>
                      </a:pPr>
                      <a:r>
                        <a:rPr lang="en-US" sz="1400" dirty="0">
                          <a:effectLst/>
                        </a:rPr>
                        <a:t>Self-Reported Assessments</a:t>
                      </a:r>
                      <a:endParaRPr lang="en-US" sz="1400" dirty="0">
                        <a:effectLst/>
                        <a:latin typeface="Cambria"/>
                        <a:ea typeface="Calibri"/>
                        <a:cs typeface="Times New Roman"/>
                      </a:endParaRPr>
                    </a:p>
                  </a:txBody>
                  <a:tcPr marL="68580" marR="68580" marT="0" marB="0" anchor="b">
                    <a:solidFill>
                      <a:srgbClr val="00B050"/>
                    </a:solidFill>
                  </a:tcPr>
                </a:tc>
                <a:tc>
                  <a:txBody>
                    <a:bodyPr/>
                    <a:lstStyle/>
                    <a:p>
                      <a:pPr marL="0" marR="0" algn="ctr">
                        <a:spcBef>
                          <a:spcPts val="0"/>
                        </a:spcBef>
                        <a:spcAft>
                          <a:spcPts val="0"/>
                        </a:spcAft>
                      </a:pPr>
                      <a:r>
                        <a:rPr lang="en-US" sz="1400" dirty="0">
                          <a:effectLst/>
                        </a:rPr>
                        <a:t>Substitute for Return</a:t>
                      </a:r>
                      <a:endParaRPr lang="en-US" sz="1400" dirty="0">
                        <a:effectLst/>
                        <a:latin typeface="Cambria"/>
                        <a:ea typeface="Calibri"/>
                        <a:cs typeface="Times New Roman"/>
                      </a:endParaRPr>
                    </a:p>
                  </a:txBody>
                  <a:tcPr marL="68580" marR="68580" marT="0" marB="0" anchor="b">
                    <a:solidFill>
                      <a:srgbClr val="00B050"/>
                    </a:solidFill>
                  </a:tcPr>
                </a:tc>
                <a:tc>
                  <a:txBody>
                    <a:bodyPr/>
                    <a:lstStyle/>
                    <a:p>
                      <a:pPr marL="0" marR="0" algn="ctr">
                        <a:spcBef>
                          <a:spcPts val="0"/>
                        </a:spcBef>
                        <a:spcAft>
                          <a:spcPts val="0"/>
                        </a:spcAft>
                      </a:pPr>
                      <a:r>
                        <a:rPr lang="en-US" sz="1400" dirty="0">
                          <a:effectLst/>
                        </a:rPr>
                        <a:t>Audit Assessments</a:t>
                      </a:r>
                      <a:endParaRPr lang="en-US" sz="1400" dirty="0">
                        <a:effectLst/>
                        <a:latin typeface="Cambria"/>
                        <a:ea typeface="Calibri"/>
                        <a:cs typeface="Times New Roman"/>
                      </a:endParaRPr>
                    </a:p>
                  </a:txBody>
                  <a:tcPr marL="68580" marR="68580" marT="0" marB="0" anchor="b">
                    <a:solidFill>
                      <a:srgbClr val="00B050"/>
                    </a:solidFill>
                  </a:tcPr>
                </a:tc>
                <a:tc>
                  <a:txBody>
                    <a:bodyPr/>
                    <a:lstStyle/>
                    <a:p>
                      <a:pPr marL="0" marR="0" algn="ctr">
                        <a:spcBef>
                          <a:spcPts val="0"/>
                        </a:spcBef>
                        <a:spcAft>
                          <a:spcPts val="0"/>
                        </a:spcAft>
                      </a:pPr>
                      <a:r>
                        <a:rPr lang="en-US" sz="1400" dirty="0">
                          <a:effectLst/>
                        </a:rPr>
                        <a:t>AUR Assessments</a:t>
                      </a:r>
                      <a:endParaRPr lang="en-US" sz="1400" dirty="0">
                        <a:effectLst/>
                        <a:latin typeface="Cambria"/>
                        <a:ea typeface="Calibri"/>
                        <a:cs typeface="Times New Roman"/>
                      </a:endParaRPr>
                    </a:p>
                  </a:txBody>
                  <a:tcPr marL="68580" marR="68580" marT="0" marB="0" anchor="b">
                    <a:solidFill>
                      <a:srgbClr val="00B050"/>
                    </a:solidFill>
                  </a:tcPr>
                </a:tc>
                <a:tc>
                  <a:txBody>
                    <a:bodyPr/>
                    <a:lstStyle/>
                    <a:p>
                      <a:pPr marL="0" marR="0" algn="ctr">
                        <a:spcBef>
                          <a:spcPts val="0"/>
                        </a:spcBef>
                        <a:spcAft>
                          <a:spcPts val="0"/>
                        </a:spcAft>
                      </a:pPr>
                      <a:r>
                        <a:rPr lang="en-US" sz="1400" dirty="0">
                          <a:effectLst/>
                        </a:rPr>
                        <a:t>Trust Fund Recovery Penalties</a:t>
                      </a:r>
                      <a:endParaRPr lang="en-US" sz="1400" dirty="0">
                        <a:effectLst/>
                        <a:latin typeface="Cambria"/>
                        <a:ea typeface="Calibri"/>
                        <a:cs typeface="Times New Roman"/>
                      </a:endParaRPr>
                    </a:p>
                  </a:txBody>
                  <a:tcPr marL="68580" marR="68580" marT="0" marB="0" anchor="b">
                    <a:solidFill>
                      <a:srgbClr val="00B050"/>
                    </a:solidFill>
                  </a:tcPr>
                </a:tc>
              </a:tr>
              <a:tr h="365760">
                <a:tc>
                  <a:txBody>
                    <a:bodyPr/>
                    <a:lstStyle/>
                    <a:p>
                      <a:pPr marL="0" marR="0" algn="ctr">
                        <a:spcBef>
                          <a:spcPts val="0"/>
                        </a:spcBef>
                        <a:spcAft>
                          <a:spcPts val="0"/>
                        </a:spcAft>
                      </a:pPr>
                      <a:r>
                        <a:rPr lang="en-US" sz="1400" dirty="0">
                          <a:effectLst/>
                        </a:rPr>
                        <a:t>2003</a:t>
                      </a:r>
                      <a:endParaRPr lang="en-US" sz="1400" dirty="0">
                        <a:effectLst/>
                        <a:latin typeface="Cambria"/>
                        <a:ea typeface="Calibri"/>
                        <a:cs typeface="Times New Roman"/>
                      </a:endParaRPr>
                    </a:p>
                  </a:txBody>
                  <a:tcPr marL="68580" marR="68580" marT="0" marB="0" anchor="ctr">
                    <a:solidFill>
                      <a:srgbClr val="00B050"/>
                    </a:solidFill>
                  </a:tcPr>
                </a:tc>
                <a:tc>
                  <a:txBody>
                    <a:bodyPr/>
                    <a:lstStyle/>
                    <a:p>
                      <a:pPr marL="0" marR="0" algn="r">
                        <a:spcBef>
                          <a:spcPts val="0"/>
                        </a:spcBef>
                        <a:spcAft>
                          <a:spcPts val="0"/>
                        </a:spcAft>
                      </a:pPr>
                      <a:r>
                        <a:rPr lang="en-US" sz="1400" b="1" dirty="0">
                          <a:effectLst/>
                        </a:rPr>
                        <a:t>6%</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49%</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15%</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15%</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39%</a:t>
                      </a:r>
                      <a:endParaRPr lang="en-US" sz="1400" b="1" dirty="0">
                        <a:effectLst/>
                        <a:latin typeface="Cambria"/>
                        <a:ea typeface="Calibri"/>
                        <a:cs typeface="Times New Roman"/>
                      </a:endParaRPr>
                    </a:p>
                  </a:txBody>
                  <a:tcPr marL="73152" marR="320040" marT="0" marB="0" anchor="ctr"/>
                </a:tc>
              </a:tr>
              <a:tr h="365760">
                <a:tc>
                  <a:txBody>
                    <a:bodyPr/>
                    <a:lstStyle/>
                    <a:p>
                      <a:pPr marL="0" marR="0" algn="ctr">
                        <a:spcBef>
                          <a:spcPts val="0"/>
                        </a:spcBef>
                        <a:spcAft>
                          <a:spcPts val="0"/>
                        </a:spcAft>
                      </a:pPr>
                      <a:r>
                        <a:rPr lang="en-US" sz="1400" dirty="0">
                          <a:effectLst/>
                        </a:rPr>
                        <a:t>2005</a:t>
                      </a:r>
                      <a:endParaRPr lang="en-US" sz="1400" dirty="0">
                        <a:effectLst/>
                        <a:latin typeface="Cambria"/>
                        <a:ea typeface="Calibri"/>
                        <a:cs typeface="Times New Roman"/>
                      </a:endParaRPr>
                    </a:p>
                  </a:txBody>
                  <a:tcPr marL="68580" marR="68580" marT="0" marB="0" anchor="ctr">
                    <a:solidFill>
                      <a:srgbClr val="00B050"/>
                    </a:solidFill>
                  </a:tcPr>
                </a:tc>
                <a:tc>
                  <a:txBody>
                    <a:bodyPr/>
                    <a:lstStyle/>
                    <a:p>
                      <a:pPr marL="0" marR="0" algn="r">
                        <a:spcBef>
                          <a:spcPts val="0"/>
                        </a:spcBef>
                        <a:spcAft>
                          <a:spcPts val="0"/>
                        </a:spcAft>
                      </a:pPr>
                      <a:r>
                        <a:rPr lang="en-US" sz="1400" b="1" dirty="0">
                          <a:effectLst/>
                        </a:rPr>
                        <a:t>6%</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47%</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12%</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29%</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40%</a:t>
                      </a:r>
                      <a:endParaRPr lang="en-US" sz="1400" b="1" dirty="0">
                        <a:effectLst/>
                        <a:latin typeface="Cambria"/>
                        <a:ea typeface="Calibri"/>
                        <a:cs typeface="Times New Roman"/>
                      </a:endParaRPr>
                    </a:p>
                  </a:txBody>
                  <a:tcPr marL="73152" marR="320040" marT="0" marB="0" anchor="ctr"/>
                </a:tc>
              </a:tr>
              <a:tr h="365760">
                <a:tc>
                  <a:txBody>
                    <a:bodyPr/>
                    <a:lstStyle/>
                    <a:p>
                      <a:pPr marL="0" marR="0" algn="ctr">
                        <a:spcBef>
                          <a:spcPts val="0"/>
                        </a:spcBef>
                        <a:spcAft>
                          <a:spcPts val="0"/>
                        </a:spcAft>
                      </a:pPr>
                      <a:r>
                        <a:rPr lang="en-US" sz="1400" dirty="0">
                          <a:effectLst/>
                        </a:rPr>
                        <a:t>2007</a:t>
                      </a:r>
                      <a:endParaRPr lang="en-US" sz="1400" dirty="0">
                        <a:effectLst/>
                        <a:latin typeface="Cambria"/>
                        <a:ea typeface="Calibri"/>
                        <a:cs typeface="Times New Roman"/>
                      </a:endParaRPr>
                    </a:p>
                  </a:txBody>
                  <a:tcPr marL="68580" marR="68580" marT="0" marB="0" anchor="ctr">
                    <a:solidFill>
                      <a:srgbClr val="00B050"/>
                    </a:solidFill>
                  </a:tcPr>
                </a:tc>
                <a:tc>
                  <a:txBody>
                    <a:bodyPr/>
                    <a:lstStyle/>
                    <a:p>
                      <a:pPr marL="0" marR="0" algn="r">
                        <a:spcBef>
                          <a:spcPts val="0"/>
                        </a:spcBef>
                        <a:spcAft>
                          <a:spcPts val="0"/>
                        </a:spcAft>
                      </a:pPr>
                      <a:r>
                        <a:rPr lang="en-US" sz="1400" b="1" dirty="0">
                          <a:effectLst/>
                        </a:rPr>
                        <a:t>12%</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43%</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14%</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28%</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35%</a:t>
                      </a:r>
                      <a:endParaRPr lang="en-US" sz="1400" b="1" dirty="0">
                        <a:effectLst/>
                        <a:latin typeface="Cambria"/>
                        <a:ea typeface="Calibri"/>
                        <a:cs typeface="Times New Roman"/>
                      </a:endParaRPr>
                    </a:p>
                  </a:txBody>
                  <a:tcPr marL="73152" marR="320040" marT="0" marB="0" anchor="ctr"/>
                </a:tc>
              </a:tr>
              <a:tr h="365760">
                <a:tc>
                  <a:txBody>
                    <a:bodyPr/>
                    <a:lstStyle/>
                    <a:p>
                      <a:pPr marL="0" marR="0" algn="ctr">
                        <a:spcBef>
                          <a:spcPts val="0"/>
                        </a:spcBef>
                        <a:spcAft>
                          <a:spcPts val="0"/>
                        </a:spcAft>
                      </a:pPr>
                      <a:r>
                        <a:rPr lang="en-US" sz="1400" dirty="0">
                          <a:effectLst/>
                        </a:rPr>
                        <a:t>2009</a:t>
                      </a:r>
                      <a:endParaRPr lang="en-US" sz="1400" dirty="0">
                        <a:effectLst/>
                        <a:latin typeface="Cambria"/>
                        <a:ea typeface="Calibri"/>
                        <a:cs typeface="Times New Roman"/>
                      </a:endParaRPr>
                    </a:p>
                  </a:txBody>
                  <a:tcPr marL="68580" marR="68580" marT="0" marB="0" anchor="ctr">
                    <a:solidFill>
                      <a:srgbClr val="00B050"/>
                    </a:solidFill>
                  </a:tcPr>
                </a:tc>
                <a:tc>
                  <a:txBody>
                    <a:bodyPr/>
                    <a:lstStyle/>
                    <a:p>
                      <a:pPr marL="0" marR="0" algn="r">
                        <a:spcBef>
                          <a:spcPts val="0"/>
                        </a:spcBef>
                        <a:spcAft>
                          <a:spcPts val="0"/>
                        </a:spcAft>
                      </a:pPr>
                      <a:r>
                        <a:rPr lang="en-US" sz="1400" b="1" dirty="0">
                          <a:effectLst/>
                        </a:rPr>
                        <a:t>9%</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36%</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13%</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27%</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28%</a:t>
                      </a:r>
                      <a:endParaRPr lang="en-US" sz="1400" b="1" dirty="0">
                        <a:effectLst/>
                        <a:latin typeface="Cambria"/>
                        <a:ea typeface="Calibri"/>
                        <a:cs typeface="Times New Roman"/>
                      </a:endParaRPr>
                    </a:p>
                  </a:txBody>
                  <a:tcPr marL="73152" marR="320040" marT="0" marB="0" anchor="ctr"/>
                </a:tc>
              </a:tr>
              <a:tr h="365760">
                <a:tc>
                  <a:txBody>
                    <a:bodyPr/>
                    <a:lstStyle/>
                    <a:p>
                      <a:pPr marL="0" marR="0" algn="ctr">
                        <a:spcBef>
                          <a:spcPts val="0"/>
                        </a:spcBef>
                        <a:spcAft>
                          <a:spcPts val="0"/>
                        </a:spcAft>
                      </a:pPr>
                      <a:r>
                        <a:rPr lang="en-US" sz="1400" dirty="0">
                          <a:effectLst/>
                        </a:rPr>
                        <a:t>2011</a:t>
                      </a:r>
                      <a:endParaRPr lang="en-US" sz="1400" dirty="0">
                        <a:effectLst/>
                        <a:latin typeface="Cambria"/>
                        <a:ea typeface="Calibri"/>
                        <a:cs typeface="Times New Roman"/>
                      </a:endParaRPr>
                    </a:p>
                  </a:txBody>
                  <a:tcPr marL="68580" marR="68580" marT="0" marB="0" anchor="ctr">
                    <a:solidFill>
                      <a:srgbClr val="00B050"/>
                    </a:solidFill>
                  </a:tcPr>
                </a:tc>
                <a:tc>
                  <a:txBody>
                    <a:bodyPr/>
                    <a:lstStyle/>
                    <a:p>
                      <a:pPr marL="0" marR="0" algn="r">
                        <a:spcBef>
                          <a:spcPts val="0"/>
                        </a:spcBef>
                        <a:spcAft>
                          <a:spcPts val="0"/>
                        </a:spcAft>
                      </a:pPr>
                      <a:r>
                        <a:rPr lang="en-US" sz="1400" b="1" dirty="0">
                          <a:effectLst/>
                        </a:rPr>
                        <a:t>16%</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40%</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19%</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18%</a:t>
                      </a:r>
                      <a:endParaRPr lang="en-US" sz="1400" b="1" dirty="0">
                        <a:effectLst/>
                        <a:latin typeface="Cambria"/>
                        <a:ea typeface="Calibri"/>
                        <a:cs typeface="Times New Roman"/>
                      </a:endParaRPr>
                    </a:p>
                  </a:txBody>
                  <a:tcPr marL="73152" marR="320040" marT="0" marB="0" anchor="ctr"/>
                </a:tc>
                <a:tc>
                  <a:txBody>
                    <a:bodyPr/>
                    <a:lstStyle/>
                    <a:p>
                      <a:pPr marL="0" marR="0" algn="r">
                        <a:spcBef>
                          <a:spcPts val="0"/>
                        </a:spcBef>
                        <a:spcAft>
                          <a:spcPts val="0"/>
                        </a:spcAft>
                      </a:pPr>
                      <a:r>
                        <a:rPr lang="en-US" sz="1400" b="1" dirty="0">
                          <a:effectLst/>
                        </a:rPr>
                        <a:t>29%</a:t>
                      </a:r>
                      <a:endParaRPr lang="en-US" sz="1400" b="1" dirty="0">
                        <a:effectLst/>
                        <a:latin typeface="Cambria"/>
                        <a:ea typeface="Calibri"/>
                        <a:cs typeface="Times New Roman"/>
                      </a:endParaRPr>
                    </a:p>
                  </a:txBody>
                  <a:tcPr marL="73152" marR="320040" marT="0" marB="0" anchor="ctr"/>
                </a:tc>
              </a:tr>
            </a:tbl>
          </a:graphicData>
        </a:graphic>
      </p:graphicFrame>
    </p:spTree>
    <p:extLst>
      <p:ext uri="{BB962C8B-B14F-4D97-AF65-F5344CB8AC3E}">
        <p14:creationId xmlns:p14="http://schemas.microsoft.com/office/powerpoint/2010/main" val="30382535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0"/>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Findings – Full Payments and Collection Channel</a:t>
            </a:r>
            <a:endParaRPr lang="en-US" dirty="0"/>
          </a:p>
        </p:txBody>
      </p:sp>
      <p:sp>
        <p:nvSpPr>
          <p:cNvPr id="3" name="Content Placeholder 2"/>
          <p:cNvSpPr>
            <a:spLocks noGrp="1"/>
          </p:cNvSpPr>
          <p:nvPr>
            <p:ph idx="1"/>
          </p:nvPr>
        </p:nvSpPr>
        <p:spPr>
          <a:xfrm>
            <a:off x="457200" y="1485900"/>
            <a:ext cx="7620000" cy="3314700"/>
          </a:xfrm>
        </p:spPr>
        <p:txBody>
          <a:bodyPr>
            <a:normAutofit/>
          </a:bodyPr>
          <a:lstStyle/>
          <a:p>
            <a:r>
              <a:rPr lang="en-US" sz="2000" dirty="0"/>
              <a:t>The full payment rate has been decreasing for TDAs issued in more recent years, while a higher percentage of the initial TDA liability remains due.</a:t>
            </a:r>
          </a:p>
          <a:p>
            <a:endParaRPr lang="en-US" sz="2000" dirty="0"/>
          </a:p>
          <a:p>
            <a:r>
              <a:rPr lang="en-US" sz="2000" dirty="0"/>
              <a:t>ACS collects a higher percent of TDA dollars by both subsequent payment and offset than CFf (may be a reflection of inventory composition).</a:t>
            </a:r>
          </a:p>
          <a:p>
            <a:endParaRPr lang="en-US" sz="2000" dirty="0"/>
          </a:p>
          <a:p>
            <a:r>
              <a:rPr lang="en-US" sz="2000" dirty="0"/>
              <a:t>Often, over a third of TDA dollars assigned to CFf are abated.</a:t>
            </a:r>
          </a:p>
          <a:p>
            <a:endParaRPr lang="en-US" sz="2000" dirty="0"/>
          </a:p>
          <a:p>
            <a:endParaRPr lang="en-US" dirty="0"/>
          </a:p>
        </p:txBody>
      </p:sp>
    </p:spTree>
    <p:extLst>
      <p:ext uri="{BB962C8B-B14F-4D97-AF65-F5344CB8AC3E}">
        <p14:creationId xmlns:p14="http://schemas.microsoft.com/office/powerpoint/2010/main" val="40817161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457200" y="1085850"/>
            <a:ext cx="7620000" cy="3714750"/>
          </a:xfrm>
        </p:spPr>
        <p:txBody>
          <a:bodyPr>
            <a:normAutofit/>
          </a:bodyPr>
          <a:lstStyle/>
          <a:p>
            <a:pPr lvl="0"/>
            <a:r>
              <a:rPr lang="en-US" sz="1700" dirty="0"/>
              <a:t>Dollars collected in aggregate and as a percent of the balance due decrease significantly during the first three years after the IRS assigns a liability to TDA status.</a:t>
            </a:r>
          </a:p>
          <a:p>
            <a:pPr lvl="0"/>
            <a:endParaRPr lang="en-US" sz="1700" dirty="0"/>
          </a:p>
          <a:p>
            <a:pPr lvl="0"/>
            <a:r>
              <a:rPr lang="en-US" sz="1700" dirty="0"/>
              <a:t>When continuing to look at the collection of liabilities after the third year of the initial TDA assignment, collections continue to dwindle and the reduction in the module balance declines almost completely.</a:t>
            </a:r>
          </a:p>
          <a:p>
            <a:pPr lvl="0"/>
            <a:endParaRPr lang="en-US" sz="1700" dirty="0"/>
          </a:p>
          <a:p>
            <a:pPr lvl="0"/>
            <a:r>
              <a:rPr lang="en-US" sz="1700" dirty="0"/>
              <a:t>Overall, dollars collected through the offsets of other overpayments are much less than dollars collected through subsequent payments.  </a:t>
            </a:r>
          </a:p>
        </p:txBody>
      </p:sp>
    </p:spTree>
    <p:extLst>
      <p:ext uri="{BB962C8B-B14F-4D97-AF65-F5344CB8AC3E}">
        <p14:creationId xmlns:p14="http://schemas.microsoft.com/office/powerpoint/2010/main" val="11438707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457200" y="1028700"/>
            <a:ext cx="7620000" cy="3771900"/>
          </a:xfrm>
        </p:spPr>
        <p:txBody>
          <a:bodyPr>
            <a:normAutofit lnSpcReduction="10000"/>
          </a:bodyPr>
          <a:lstStyle/>
          <a:p>
            <a:pPr lvl="0"/>
            <a:r>
              <a:rPr lang="en-US" sz="1800" dirty="0"/>
              <a:t>Delinquent modules with balances due not in excess of $5,000 comprise the vast majority of TDAs.  However, over 80 percent of the total amount due resides with TDAs with balances greater than $5,000.  </a:t>
            </a:r>
          </a:p>
          <a:p>
            <a:pPr lvl="0"/>
            <a:endParaRPr lang="en-US" sz="1800" dirty="0"/>
          </a:p>
          <a:p>
            <a:pPr lvl="0"/>
            <a:r>
              <a:rPr lang="en-US" sz="1800" dirty="0"/>
              <a:t>The IRS collects both a higher percentage of subsequent payments and offsets in the lowest balance due categories.</a:t>
            </a:r>
          </a:p>
          <a:p>
            <a:pPr lvl="0"/>
            <a:endParaRPr lang="en-US" sz="1800" dirty="0"/>
          </a:p>
          <a:p>
            <a:pPr lvl="0"/>
            <a:r>
              <a:rPr lang="en-US" sz="1800" dirty="0"/>
              <a:t>The percent of the TDA balance collected is significantly greater for self-reported liabilities than when the IRS makes additional assessments. </a:t>
            </a:r>
          </a:p>
          <a:p>
            <a:pPr lvl="0"/>
            <a:endParaRPr lang="en-US" sz="1800" dirty="0"/>
          </a:p>
          <a:p>
            <a:pPr lvl="0"/>
            <a:r>
              <a:rPr lang="en-US" sz="1800" dirty="0"/>
              <a:t>Penalty and interest significantly increase the balance owed by taxpayers, particularly when the underlying balance remains unresolved for several years.</a:t>
            </a:r>
          </a:p>
          <a:p>
            <a:endParaRPr lang="en-US" dirty="0"/>
          </a:p>
        </p:txBody>
      </p:sp>
    </p:spTree>
    <p:extLst>
      <p:ext uri="{BB962C8B-B14F-4D97-AF65-F5344CB8AC3E}">
        <p14:creationId xmlns:p14="http://schemas.microsoft.com/office/powerpoint/2010/main" val="36350457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457200" y="1028700"/>
            <a:ext cx="7620000" cy="3771900"/>
          </a:xfrm>
        </p:spPr>
        <p:txBody>
          <a:bodyPr>
            <a:normAutofit lnSpcReduction="10000"/>
          </a:bodyPr>
          <a:lstStyle/>
          <a:p>
            <a:pPr lvl="0"/>
            <a:r>
              <a:rPr lang="en-US" sz="1800" dirty="0"/>
              <a:t>The IRS abates between a quarter and a third of TDA liabilities.  The IRS abates about 40 to 50 percent of its substitute for return (SFR) assessments.  </a:t>
            </a:r>
          </a:p>
          <a:p>
            <a:pPr lvl="0"/>
            <a:endParaRPr lang="en-US" sz="1800" dirty="0"/>
          </a:p>
          <a:p>
            <a:pPr lvl="0"/>
            <a:r>
              <a:rPr lang="en-US" sz="1800" dirty="0"/>
              <a:t>The IRS completely resolves most of its TDA modules within the 10 year collection statute, with a resolution rate of about 80 percent for TDAs assigned in 2003 and 2005.  Unfortunately, the percent of TDAs resolved appears to be declining for TDAs initiated in later years.   Additionally, the balance owed on these delinquencies has only been reduced by less than 50 percent.</a:t>
            </a:r>
          </a:p>
          <a:p>
            <a:pPr lvl="0"/>
            <a:endParaRPr lang="en-US" sz="1800" dirty="0"/>
          </a:p>
          <a:p>
            <a:pPr lvl="0"/>
            <a:r>
              <a:rPr lang="en-US" sz="1800" dirty="0"/>
              <a:t>ACS realizes the largest percent of TDA balances collected by subsequent payment and offset.  While the percent of dollars abated is high in all TDA collection channels, the abatement rates are significantly higher in the queue and CFf than in ACS. </a:t>
            </a:r>
          </a:p>
          <a:p>
            <a:endParaRPr lang="en-US" dirty="0"/>
          </a:p>
        </p:txBody>
      </p:sp>
    </p:spTree>
    <p:extLst>
      <p:ext uri="{BB962C8B-B14F-4D97-AF65-F5344CB8AC3E}">
        <p14:creationId xmlns:p14="http://schemas.microsoft.com/office/powerpoint/2010/main" val="2858041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a:bodyPr>
          <a:lstStyle/>
          <a:p>
            <a:pPr lvl="0"/>
            <a:r>
              <a:rPr lang="en-US" sz="2000" dirty="0"/>
              <a:t>Over 50 percent of the IRS Individual Master File (IMF) TDA inventory has been in the function assigned the delinquency for at least 10 months.</a:t>
            </a:r>
          </a:p>
          <a:p>
            <a:pPr lvl="0"/>
            <a:endParaRPr lang="en-US" sz="2000" dirty="0"/>
          </a:p>
          <a:p>
            <a:pPr lvl="0"/>
            <a:r>
              <a:rPr lang="en-US" sz="2000" dirty="0"/>
              <a:t>Over 70 percent of the IMF TDAs in IRS inventory at the end of 2014 are Tax Year 2010 and prior liabilities.</a:t>
            </a:r>
          </a:p>
          <a:p>
            <a:pPr lvl="0"/>
            <a:endParaRPr lang="en-US" sz="2000" dirty="0"/>
          </a:p>
          <a:p>
            <a:pPr lvl="0"/>
            <a:r>
              <a:rPr lang="en-US" sz="2000" dirty="0"/>
              <a:t>Over 20 percent of the IMF TDAs have less than four years remaining on the collection statute, meaning that the delinquency has existed for over six years.</a:t>
            </a:r>
          </a:p>
          <a:p>
            <a:endParaRPr lang="en-US" dirty="0"/>
          </a:p>
        </p:txBody>
      </p:sp>
    </p:spTree>
    <p:extLst>
      <p:ext uri="{BB962C8B-B14F-4D97-AF65-F5344CB8AC3E}">
        <p14:creationId xmlns:p14="http://schemas.microsoft.com/office/powerpoint/2010/main" val="33994501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a:bodyPr>
          <a:lstStyle/>
          <a:p>
            <a:r>
              <a:rPr lang="en-US" sz="2000" dirty="0"/>
              <a:t>Determine dollars collected during each year after TDA assignment.</a:t>
            </a:r>
          </a:p>
          <a:p>
            <a:endParaRPr lang="en-US" sz="2000" dirty="0"/>
          </a:p>
          <a:p>
            <a:r>
              <a:rPr lang="en-US" sz="2000" dirty="0"/>
              <a:t>Distinguish between TDA dollars collected from subsequent payments and offsets.</a:t>
            </a:r>
          </a:p>
          <a:p>
            <a:endParaRPr lang="en-US" sz="2000" dirty="0"/>
          </a:p>
          <a:p>
            <a:r>
              <a:rPr lang="en-US" sz="2000" dirty="0"/>
              <a:t>Determine how dollars collected vary by categories of TDA balance due.</a:t>
            </a:r>
          </a:p>
          <a:p>
            <a:endParaRPr lang="en-US" sz="2000" dirty="0"/>
          </a:p>
        </p:txBody>
      </p:sp>
    </p:spTree>
    <p:extLst>
      <p:ext uri="{BB962C8B-B14F-4D97-AF65-F5344CB8AC3E}">
        <p14:creationId xmlns:p14="http://schemas.microsoft.com/office/powerpoint/2010/main" val="917866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Objectives</a:t>
            </a:r>
            <a:endParaRPr lang="en-US" dirty="0"/>
          </a:p>
        </p:txBody>
      </p:sp>
      <p:sp>
        <p:nvSpPr>
          <p:cNvPr id="5" name="Content Placeholder 4"/>
          <p:cNvSpPr>
            <a:spLocks noGrp="1"/>
          </p:cNvSpPr>
          <p:nvPr>
            <p:ph idx="1"/>
          </p:nvPr>
        </p:nvSpPr>
        <p:spPr/>
        <p:txBody>
          <a:bodyPr>
            <a:normAutofit/>
          </a:bodyPr>
          <a:lstStyle/>
          <a:p>
            <a:r>
              <a:rPr lang="en-US" sz="2000" dirty="0"/>
              <a:t>Determine how TDA dollars collected vary by type of assessment (self-reported and IRS imposed)</a:t>
            </a:r>
          </a:p>
          <a:p>
            <a:endParaRPr lang="en-US" sz="2000" dirty="0"/>
          </a:p>
          <a:p>
            <a:r>
              <a:rPr lang="en-US" sz="2000" dirty="0"/>
              <a:t>Quantify the effect of assessed penalties and interest on the TDA balance due.</a:t>
            </a:r>
          </a:p>
          <a:p>
            <a:endParaRPr lang="en-US" sz="2000" dirty="0"/>
          </a:p>
          <a:p>
            <a:r>
              <a:rPr lang="en-US" sz="2000" dirty="0"/>
              <a:t>Determine the percentage of TDA liabilities abated by the IRS and if abatements vary by sources of assessment.</a:t>
            </a:r>
          </a:p>
        </p:txBody>
      </p:sp>
    </p:spTree>
    <p:extLst>
      <p:ext uri="{BB962C8B-B14F-4D97-AF65-F5344CB8AC3E}">
        <p14:creationId xmlns:p14="http://schemas.microsoft.com/office/powerpoint/2010/main" val="28099289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a:bodyPr>
          <a:lstStyle/>
          <a:p>
            <a:r>
              <a:rPr lang="en-US" sz="2000" dirty="0"/>
              <a:t>Determine the percent of TDA cases full paid within 10 years.</a:t>
            </a:r>
          </a:p>
          <a:p>
            <a:endParaRPr lang="en-US" sz="2000" dirty="0"/>
          </a:p>
          <a:p>
            <a:r>
              <a:rPr lang="en-US" sz="2000" dirty="0"/>
              <a:t>Determine if TDA dollars collected vary by collection channel.</a:t>
            </a:r>
          </a:p>
        </p:txBody>
      </p:sp>
    </p:spTree>
    <p:extLst>
      <p:ext uri="{BB962C8B-B14F-4D97-AF65-F5344CB8AC3E}">
        <p14:creationId xmlns:p14="http://schemas.microsoft.com/office/powerpoint/2010/main" val="733857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p:sp>
        <p:nvSpPr>
          <p:cNvPr id="3" name="Content Placeholder 2"/>
          <p:cNvSpPr>
            <a:spLocks noGrp="1"/>
          </p:cNvSpPr>
          <p:nvPr>
            <p:ph idx="1"/>
          </p:nvPr>
        </p:nvSpPr>
        <p:spPr/>
        <p:txBody>
          <a:bodyPr>
            <a:normAutofit/>
          </a:bodyPr>
          <a:lstStyle/>
          <a:p>
            <a:r>
              <a:rPr lang="en-US" sz="2000" dirty="0"/>
              <a:t>Analyzed balance due (from IMF ARDI) at initial TDA assignment.</a:t>
            </a:r>
          </a:p>
          <a:p>
            <a:endParaRPr lang="en-US" sz="2000" dirty="0"/>
          </a:p>
          <a:p>
            <a:r>
              <a:rPr lang="en-US" sz="2000" dirty="0"/>
              <a:t>Analyzed cases entering TDA status (by year entered) from calendar year 2003 through 2012.</a:t>
            </a:r>
          </a:p>
          <a:p>
            <a:endParaRPr lang="en-US" sz="2000" dirty="0"/>
          </a:p>
          <a:p>
            <a:r>
              <a:rPr lang="en-US" sz="2000" dirty="0"/>
              <a:t>Used IMF data to distinguish between subsequent payments, offsets, penalties, interest, and adjustments (classified by transaction code).</a:t>
            </a:r>
          </a:p>
          <a:p>
            <a:endParaRPr lang="en-US" dirty="0"/>
          </a:p>
        </p:txBody>
      </p:sp>
    </p:spTree>
    <p:extLst>
      <p:ext uri="{BB962C8B-B14F-4D97-AF65-F5344CB8AC3E}">
        <p14:creationId xmlns:p14="http://schemas.microsoft.com/office/powerpoint/2010/main" val="15228319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3" name="Content Placeholder 2"/>
          <p:cNvSpPr>
            <a:spLocks noGrp="1"/>
          </p:cNvSpPr>
          <p:nvPr>
            <p:ph idx="1"/>
          </p:nvPr>
        </p:nvSpPr>
        <p:spPr/>
        <p:txBody>
          <a:bodyPr>
            <a:normAutofit/>
          </a:bodyPr>
          <a:lstStyle/>
          <a:p>
            <a:r>
              <a:rPr lang="en-US" sz="2000" dirty="0"/>
              <a:t>Used ARDI </a:t>
            </a:r>
            <a:r>
              <a:rPr lang="en-US" sz="2000" i="1" dirty="0"/>
              <a:t>major source of assessment </a:t>
            </a:r>
            <a:r>
              <a:rPr lang="en-US" sz="2000" dirty="0"/>
              <a:t>to determine type of IRS assessment (self-assessed or IRS imposed).</a:t>
            </a:r>
          </a:p>
          <a:p>
            <a:endParaRPr lang="en-US" sz="2000" dirty="0"/>
          </a:p>
          <a:p>
            <a:r>
              <a:rPr lang="en-US" sz="2000" dirty="0"/>
              <a:t>Used </a:t>
            </a:r>
            <a:r>
              <a:rPr lang="en-US" sz="2000" i="1" dirty="0"/>
              <a:t>TRCAT</a:t>
            </a:r>
            <a:r>
              <a:rPr lang="en-US" sz="2000" dirty="0"/>
              <a:t> code to determine if case was assigned to ACS, collection queue, or CFf.</a:t>
            </a:r>
          </a:p>
        </p:txBody>
      </p:sp>
    </p:spTree>
    <p:extLst>
      <p:ext uri="{BB962C8B-B14F-4D97-AF65-F5344CB8AC3E}">
        <p14:creationId xmlns:p14="http://schemas.microsoft.com/office/powerpoint/2010/main" val="2604783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3" name="Content Placeholder 2"/>
          <p:cNvSpPr>
            <a:spLocks noGrp="1"/>
          </p:cNvSpPr>
          <p:nvPr>
            <p:ph idx="1"/>
          </p:nvPr>
        </p:nvSpPr>
        <p:spPr/>
        <p:txBody>
          <a:bodyPr>
            <a:normAutofit/>
          </a:bodyPr>
          <a:lstStyle/>
          <a:p>
            <a:r>
              <a:rPr lang="en-US" sz="2000" dirty="0"/>
              <a:t>Changes in module balances include assessed and accrued penalties and interest; however, the specific finding on penalties and interest only includes assessed amounts.</a:t>
            </a:r>
          </a:p>
          <a:p>
            <a:endParaRPr lang="en-US" sz="2000" dirty="0"/>
          </a:p>
          <a:p>
            <a:r>
              <a:rPr lang="en-US" sz="2000" dirty="0"/>
              <a:t>Amounts abated because of accepted offers in compromise are included in the sections on abatements; however, in FY 2014, accepted offers in compromise only accounted for about one percent of the initial TDA balance.</a:t>
            </a:r>
          </a:p>
        </p:txBody>
      </p:sp>
    </p:spTree>
    <p:extLst>
      <p:ext uri="{BB962C8B-B14F-4D97-AF65-F5344CB8AC3E}">
        <p14:creationId xmlns:p14="http://schemas.microsoft.com/office/powerpoint/2010/main" val="89746131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1473</Words>
  <Application>Microsoft Office PowerPoint</Application>
  <PresentationFormat>On-screen Show (16:9)</PresentationFormat>
  <Paragraphs>253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Adjacency</vt:lpstr>
      <vt:lpstr>IRS Collectability Curve</vt:lpstr>
      <vt:lpstr>Focus</vt:lpstr>
      <vt:lpstr>Background</vt:lpstr>
      <vt:lpstr>Objectives</vt:lpstr>
      <vt:lpstr>Objectives</vt:lpstr>
      <vt:lpstr>Objectives</vt:lpstr>
      <vt:lpstr>Methodology</vt:lpstr>
      <vt:lpstr>Methodology</vt:lpstr>
      <vt:lpstr>Limitations</vt:lpstr>
      <vt:lpstr>Findings</vt:lpstr>
      <vt:lpstr>Findings – Percent of Payments Collected per Year</vt:lpstr>
      <vt:lpstr>  Findings - Dollars collected also decline as a percent of the available balance.  </vt:lpstr>
      <vt:lpstr>Findings – Dollars Collected by Subsequent Payment Have Decreased</vt:lpstr>
      <vt:lpstr>Findings – Percent of Dollars Collected vary by TDA Balance</vt:lpstr>
      <vt:lpstr>Findings – Percent of Dollars Collected vary by TDA Balance</vt:lpstr>
      <vt:lpstr>Findings – Source of Assessment</vt:lpstr>
      <vt:lpstr>Findings – Source of Assessment</vt:lpstr>
      <vt:lpstr>Findings – Source of Assessment</vt:lpstr>
      <vt:lpstr>Findings – Assessed Penalties  and Interest</vt:lpstr>
      <vt:lpstr>Findings - Abatements</vt:lpstr>
      <vt:lpstr>Findings - Abatements</vt:lpstr>
      <vt:lpstr>Findings – Abatements by Source of Assessment</vt:lpstr>
      <vt:lpstr>Findings – Full Payments and Collection Channel</vt:lpstr>
      <vt:lpstr>Conclusions</vt:lpstr>
      <vt:lpstr>Conclusions</vt:lpstr>
      <vt:lpstr>Conclusions</vt:lpstr>
    </vt:vector>
  </TitlesOfParts>
  <Company>Internal Revenue Service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IRS Collectability Curve</dc:title>
  <dc:creator>Department of Treasury</dc:creator>
  <cp:lastModifiedBy>Department of Treasury</cp:lastModifiedBy>
  <cp:revision>2</cp:revision>
  <dcterms:created xsi:type="dcterms:W3CDTF">2015-06-15T14:55:29Z</dcterms:created>
  <dcterms:modified xsi:type="dcterms:W3CDTF">2015-06-16T20:35:59Z</dcterms:modified>
</cp:coreProperties>
</file>