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4" d="100"/>
          <a:sy n="164" d="100"/>
        </p:scale>
        <p:origin x="-114" y="-1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5C56-ADFF-4531-9B93-609B024D3C6E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C965F-17E0-4FBF-A343-87AA0265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41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481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224DAC3-6D98-489F-AB57-CA5FB84CC2F2}" type="slidenum">
              <a:rPr lang="en-US" altLang="en-US" sz="1200" smtClean="0">
                <a:solidFill>
                  <a:prstClr val="black"/>
                </a:solidFill>
              </a:rPr>
              <a:pPr/>
              <a:t>1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prstClr val="black"/>
                </a:solidFill>
              </a:rPr>
              <a:t>CAISD: SAM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8E2CA6-67E6-477B-BE1C-33F76D04C5AF}" type="slidenum">
              <a:rPr lang="en-US" altLang="en-US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1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>
                <a:solidFill>
                  <a:prstClr val="black"/>
                </a:solidFill>
              </a:rPr>
              <a:t>CAISD: SAM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8E2CA6-67E6-477B-BE1C-33F76D04C5AF}" type="slidenum">
              <a:rPr lang="en-US" altLang="en-US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1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8658456-5689-458D-9AD7-9B8385DC4183}" type="slidenum">
              <a:rPr lang="en-US" altLang="en-US" sz="1200" smtClean="0">
                <a:solidFill>
                  <a:prstClr val="black"/>
                </a:solidFill>
              </a:rPr>
              <a:pPr/>
              <a:t>26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64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655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264E0A9-2B4B-444A-B252-B0A597C0988A}" type="slidenum">
              <a:rPr lang="en-US" altLang="en-US" sz="1200" smtClean="0">
                <a:solidFill>
                  <a:prstClr val="black"/>
                </a:solidFill>
              </a:rPr>
              <a:pPr/>
              <a:t>27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501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087A54-BFD7-481A-9875-56161509FB61}" type="slidenum">
              <a:rPr lang="en-US" altLang="en-US" sz="1200" smtClean="0">
                <a:solidFill>
                  <a:prstClr val="black"/>
                </a:solidFill>
              </a:rPr>
              <a:pPr/>
              <a:t>2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522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80F0691-46F2-451B-919F-1D8CDDDC54C0}" type="slidenum">
              <a:rPr lang="en-US" altLang="en-US" sz="1200" smtClean="0">
                <a:solidFill>
                  <a:prstClr val="black"/>
                </a:solidFill>
              </a:rPr>
              <a:pPr/>
              <a:t>7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5427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0959868-7A5B-40FF-AB11-6F020F34DA56}" type="slidenum">
              <a:rPr lang="en-US" altLang="en-US" sz="1200" smtClean="0">
                <a:solidFill>
                  <a:prstClr val="black"/>
                </a:solidFill>
              </a:rPr>
              <a:pPr/>
              <a:t>9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563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8B8A9F6-4F31-483E-B172-4D652BAEB51D}" type="slidenum">
              <a:rPr lang="en-US" altLang="en-US" sz="1200" smtClean="0">
                <a:solidFill>
                  <a:prstClr val="black"/>
                </a:solidFill>
              </a:rPr>
              <a:pPr/>
              <a:t>11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583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C244DC1-9DB3-4394-B6EB-5F0868DF8C16}" type="slidenum">
              <a:rPr lang="en-US" altLang="en-US" sz="1200" smtClean="0">
                <a:solidFill>
                  <a:prstClr val="black"/>
                </a:solidFill>
              </a:rPr>
              <a:pPr/>
              <a:t>12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6041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864CA8-47C7-4A76-BB7A-F290D476A089}" type="slidenum">
              <a:rPr lang="en-US" altLang="en-US" sz="1200" smtClean="0">
                <a:solidFill>
                  <a:prstClr val="black"/>
                </a:solidFill>
              </a:rPr>
              <a:pPr/>
              <a:t>16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6144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85AC3CF-FCE1-4DEC-90EE-B7308662FDE4}" type="slidenum">
              <a:rPr lang="en-US" altLang="en-US" sz="1200" smtClean="0">
                <a:solidFill>
                  <a:prstClr val="black"/>
                </a:solidFill>
              </a:rPr>
              <a:pPr/>
              <a:t>17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>
                <a:solidFill>
                  <a:prstClr val="black"/>
                </a:solidFill>
              </a:rPr>
              <a:t>CAISD: SAM</a:t>
            </a:r>
          </a:p>
        </p:txBody>
      </p:sp>
      <p:sp>
        <p:nvSpPr>
          <p:cNvPr id="624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40ECCDD-2891-490C-A7BF-249FAF43C5DD}" type="slidenum">
              <a:rPr lang="en-US" altLang="en-US" sz="1200" smtClean="0">
                <a:solidFill>
                  <a:prstClr val="black"/>
                </a:solidFill>
              </a:rPr>
              <a:pPr/>
              <a:t>18</a:t>
            </a:fld>
            <a:endParaRPr lang="en-US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624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4949" tIns="57475" rIns="114949" bIns="57475" anchor="ctr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4949" tIns="57475" rIns="114949" bIns="57475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6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9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6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9" cy="398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8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9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14949" tIns="57475" rIns="114949" bIns="57475"/>
              <a:lstStyle>
                <a:lvl1pPr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57467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935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724025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298700" algn="l" defTabSz="114935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7559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2131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6703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4127500" defTabSz="1149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1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97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2028" y="1371825"/>
            <a:ext cx="6020026" cy="1657573"/>
          </a:xfrm>
        </p:spPr>
        <p:txBody>
          <a:bodyPr/>
          <a:lstStyle>
            <a:lvl1pPr>
              <a:defRPr sz="45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97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2028" y="3200179"/>
            <a:ext cx="6020026" cy="1314896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1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6974" y="4685855"/>
            <a:ext cx="2134054" cy="34379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BD6AF-0681-4F79-9F8B-340582459A8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2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5F845-66E5-49A3-99C3-1E11D408DAC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18094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0081" y="342678"/>
            <a:ext cx="2056946" cy="40574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974" y="342678"/>
            <a:ext cx="6064250" cy="40574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8FB3C-55F8-43D1-BD3D-5E691688047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960154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74" y="342679"/>
            <a:ext cx="8230054" cy="10291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6974" y="1485678"/>
            <a:ext cx="4060598" cy="29144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6430" y="1485678"/>
            <a:ext cx="4060599" cy="29144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3974" y="4685855"/>
            <a:ext cx="2896054" cy="34379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D88FD-DF56-4C94-BFBA-BC2AE2B1D67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2177456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68DB1-67BB-4391-87ED-AEEF3C81B8F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96702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02"/>
            <a:ext cx="7771946" cy="1021333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960"/>
            <a:ext cx="7771946" cy="1125141"/>
          </a:xfrm>
        </p:spPr>
        <p:txBody>
          <a:bodyPr anchor="b"/>
          <a:lstStyle>
            <a:lvl1pPr marL="0" indent="0">
              <a:buNone/>
              <a:defRPr sz="1400"/>
            </a:lvl1pPr>
            <a:lvl2pPr marL="324703" indent="0">
              <a:buNone/>
              <a:defRPr sz="1300"/>
            </a:lvl2pPr>
            <a:lvl3pPr marL="649407" indent="0">
              <a:buNone/>
              <a:defRPr sz="1100"/>
            </a:lvl3pPr>
            <a:lvl4pPr marL="974110" indent="0">
              <a:buNone/>
              <a:defRPr sz="1000"/>
            </a:lvl4pPr>
            <a:lvl5pPr marL="1298814" indent="0">
              <a:buNone/>
              <a:defRPr sz="1000"/>
            </a:lvl5pPr>
            <a:lvl6pPr marL="1623517" indent="0">
              <a:buNone/>
              <a:defRPr sz="1000"/>
            </a:lvl6pPr>
            <a:lvl7pPr marL="1948221" indent="0">
              <a:buNone/>
              <a:defRPr sz="1000"/>
            </a:lvl7pPr>
            <a:lvl8pPr marL="2272924" indent="0">
              <a:buNone/>
              <a:defRPr sz="1000"/>
            </a:lvl8pPr>
            <a:lvl9pPr marL="259762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5C093-AF38-401E-9D42-55B821EF01D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16518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974" y="1485678"/>
            <a:ext cx="4060598" cy="291442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6430" y="1485678"/>
            <a:ext cx="4060599" cy="291442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AFBD4-BB22-4A59-8137-5D7DAA5F81B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158653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74" y="206499"/>
            <a:ext cx="8230054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75" y="1150815"/>
            <a:ext cx="4040187" cy="47997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4703" indent="0">
              <a:buNone/>
              <a:defRPr sz="1400" b="1"/>
            </a:lvl2pPr>
            <a:lvl3pPr marL="649407" indent="0">
              <a:buNone/>
              <a:defRPr sz="1300" b="1"/>
            </a:lvl3pPr>
            <a:lvl4pPr marL="974110" indent="0">
              <a:buNone/>
              <a:defRPr sz="1100" b="1"/>
            </a:lvl4pPr>
            <a:lvl5pPr marL="1298814" indent="0">
              <a:buNone/>
              <a:defRPr sz="1100" b="1"/>
            </a:lvl5pPr>
            <a:lvl6pPr marL="1623517" indent="0">
              <a:buNone/>
              <a:defRPr sz="1100" b="1"/>
            </a:lvl6pPr>
            <a:lvl7pPr marL="1948221" indent="0">
              <a:buNone/>
              <a:defRPr sz="1100" b="1"/>
            </a:lvl7pPr>
            <a:lvl8pPr marL="2272924" indent="0">
              <a:buNone/>
              <a:defRPr sz="1100" b="1"/>
            </a:lvl8pPr>
            <a:lvl9pPr marL="2597628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75" y="1630785"/>
            <a:ext cx="4040187" cy="296354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71" y="1150815"/>
            <a:ext cx="4042456" cy="47997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4703" indent="0">
              <a:buNone/>
              <a:defRPr sz="1400" b="1"/>
            </a:lvl2pPr>
            <a:lvl3pPr marL="649407" indent="0">
              <a:buNone/>
              <a:defRPr sz="1300" b="1"/>
            </a:lvl3pPr>
            <a:lvl4pPr marL="974110" indent="0">
              <a:buNone/>
              <a:defRPr sz="1100" b="1"/>
            </a:lvl4pPr>
            <a:lvl5pPr marL="1298814" indent="0">
              <a:buNone/>
              <a:defRPr sz="1100" b="1"/>
            </a:lvl5pPr>
            <a:lvl6pPr marL="1623517" indent="0">
              <a:buNone/>
              <a:defRPr sz="1100" b="1"/>
            </a:lvl6pPr>
            <a:lvl7pPr marL="1948221" indent="0">
              <a:buNone/>
              <a:defRPr sz="1100" b="1"/>
            </a:lvl7pPr>
            <a:lvl8pPr marL="2272924" indent="0">
              <a:buNone/>
              <a:defRPr sz="1100" b="1"/>
            </a:lvl8pPr>
            <a:lvl9pPr marL="2597628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71" y="1630785"/>
            <a:ext cx="4042456" cy="2963540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F18A9-D407-41AA-995E-E99C55C5C8B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1967737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8B013-7317-4EA9-86D9-CDE226740DD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421277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A234A-C4E0-4398-81E7-5AEAB1C39C8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4268380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74" y="204268"/>
            <a:ext cx="3008312" cy="87176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77" y="204268"/>
            <a:ext cx="5111750" cy="4390057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974" y="1076028"/>
            <a:ext cx="3008312" cy="3518297"/>
          </a:xfrm>
        </p:spPr>
        <p:txBody>
          <a:bodyPr/>
          <a:lstStyle>
            <a:lvl1pPr marL="0" indent="0">
              <a:buNone/>
              <a:defRPr sz="1000"/>
            </a:lvl1pPr>
            <a:lvl2pPr marL="324703" indent="0">
              <a:buNone/>
              <a:defRPr sz="900"/>
            </a:lvl2pPr>
            <a:lvl3pPr marL="649407" indent="0">
              <a:buNone/>
              <a:defRPr sz="700"/>
            </a:lvl3pPr>
            <a:lvl4pPr marL="974110" indent="0">
              <a:buNone/>
              <a:defRPr sz="600"/>
            </a:lvl4pPr>
            <a:lvl5pPr marL="1298814" indent="0">
              <a:buNone/>
              <a:defRPr sz="600"/>
            </a:lvl5pPr>
            <a:lvl6pPr marL="1623517" indent="0">
              <a:buNone/>
              <a:defRPr sz="600"/>
            </a:lvl6pPr>
            <a:lvl7pPr marL="1948221" indent="0">
              <a:buNone/>
              <a:defRPr sz="600"/>
            </a:lvl7pPr>
            <a:lvl8pPr marL="2272924" indent="0">
              <a:buNone/>
              <a:defRPr sz="600"/>
            </a:lvl8pPr>
            <a:lvl9pPr marL="259762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04B4B-CCEF-4BC5-848B-054C3D06691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2491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742" y="3600898"/>
            <a:ext cx="5485946" cy="42416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742" y="459879"/>
            <a:ext cx="5485946" cy="3086324"/>
          </a:xfrm>
        </p:spPr>
        <p:txBody>
          <a:bodyPr/>
          <a:lstStyle>
            <a:lvl1pPr marL="0" indent="0">
              <a:buNone/>
              <a:defRPr sz="2300"/>
            </a:lvl1pPr>
            <a:lvl2pPr marL="324703" indent="0">
              <a:buNone/>
              <a:defRPr sz="2000"/>
            </a:lvl2pPr>
            <a:lvl3pPr marL="649407" indent="0">
              <a:buNone/>
              <a:defRPr sz="1700"/>
            </a:lvl3pPr>
            <a:lvl4pPr marL="974110" indent="0">
              <a:buNone/>
              <a:defRPr sz="1400"/>
            </a:lvl4pPr>
            <a:lvl5pPr marL="1298814" indent="0">
              <a:buNone/>
              <a:defRPr sz="1400"/>
            </a:lvl5pPr>
            <a:lvl6pPr marL="1623517" indent="0">
              <a:buNone/>
              <a:defRPr sz="1400"/>
            </a:lvl6pPr>
            <a:lvl7pPr marL="1948221" indent="0">
              <a:buNone/>
              <a:defRPr sz="1400"/>
            </a:lvl7pPr>
            <a:lvl8pPr marL="2272924" indent="0">
              <a:buNone/>
              <a:defRPr sz="1400"/>
            </a:lvl8pPr>
            <a:lvl9pPr marL="2597628" indent="0">
              <a:buNone/>
              <a:defRPr sz="14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742" y="4025057"/>
            <a:ext cx="5485946" cy="603870"/>
          </a:xfrm>
        </p:spPr>
        <p:txBody>
          <a:bodyPr/>
          <a:lstStyle>
            <a:lvl1pPr marL="0" indent="0">
              <a:buNone/>
              <a:defRPr sz="1000"/>
            </a:lvl1pPr>
            <a:lvl2pPr marL="324703" indent="0">
              <a:buNone/>
              <a:defRPr sz="900"/>
            </a:lvl2pPr>
            <a:lvl3pPr marL="649407" indent="0">
              <a:buNone/>
              <a:defRPr sz="700"/>
            </a:lvl3pPr>
            <a:lvl4pPr marL="974110" indent="0">
              <a:buNone/>
              <a:defRPr sz="600"/>
            </a:lvl4pPr>
            <a:lvl5pPr marL="1298814" indent="0">
              <a:buNone/>
              <a:defRPr sz="600"/>
            </a:lvl5pPr>
            <a:lvl6pPr marL="1623517" indent="0">
              <a:buNone/>
              <a:defRPr sz="600"/>
            </a:lvl6pPr>
            <a:lvl7pPr marL="1948221" indent="0">
              <a:buNone/>
              <a:defRPr sz="600"/>
            </a:lvl7pPr>
            <a:lvl8pPr marL="2272924" indent="0">
              <a:buNone/>
              <a:defRPr sz="600"/>
            </a:lvl8pPr>
            <a:lvl9pPr marL="259762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C1808-C0B4-45BF-A8CE-94B4F52D40F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67227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60717" y="4726038"/>
            <a:ext cx="6803571" cy="258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b" anchorCtr="0" compatLnSpc="1">
            <a:prstTxWarp prst="textNoShape">
              <a:avLst/>
            </a:prstTxWarp>
          </a:bodyPr>
          <a:lstStyle>
            <a:lvl1pPr defTabSz="816268" eaLnBrk="1" hangingPunct="1">
              <a:defRPr sz="700" b="1">
                <a:latin typeface="Arial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974" y="4685855"/>
            <a:ext cx="2134054" cy="343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b" anchorCtr="0" compatLnSpc="1">
            <a:prstTxWarp prst="textNoShape">
              <a:avLst/>
            </a:prstTxWarp>
          </a:bodyPr>
          <a:lstStyle>
            <a:lvl1pPr algn="r" defTabSz="816268" eaLnBrk="1" hangingPunct="1">
              <a:defRPr sz="1100">
                <a:latin typeface="Arial Blac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84E12C-DCFF-4AF4-8EB1-107329F00EAA}" type="slidenum">
              <a:rPr lang="en-US" altLang="en-US">
                <a:solidFill>
                  <a:srgbClr val="000000"/>
                </a:solidFill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409650"/>
            <a:chOff x="0" y="0"/>
            <a:chExt cx="5760" cy="344"/>
          </a:xfrm>
        </p:grpSpPr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4949" tIns="57475" rIns="114949" bIns="57475" anchor="ctr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4949" tIns="57475" rIns="114949" bIns="57475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7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4949" tIns="57475" rIns="114949" bIns="57475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1600" dirty="0" smtClean="0">
                <a:solidFill>
                  <a:srgbClr val="666699"/>
                </a:solidFill>
                <a:cs typeface="Times New Roman" pitchFamily="18" charset="0"/>
              </a:endParaRPr>
            </a:p>
          </p:txBody>
        </p:sp>
        <p:sp>
          <p:nvSpPr>
            <p:cNvPr id="2868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4949" tIns="57475" rIns="114949" bIns="57475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1600" dirty="0" smtClean="0">
                <a:solidFill>
                  <a:srgbClr val="666699"/>
                </a:solidFill>
                <a:cs typeface="Times New Roman" pitchFamily="18" charset="0"/>
              </a:endParaRPr>
            </a:p>
          </p:txBody>
        </p:sp>
        <p:sp>
          <p:nvSpPr>
            <p:cNvPr id="2868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4949" tIns="57475" rIns="114949" bIns="57475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1600" dirty="0" smtClean="0">
                <a:solidFill>
                  <a:srgbClr val="9999CC"/>
                </a:solidFill>
                <a:cs typeface="Times New Roman" pitchFamily="18" charset="0"/>
              </a:endParaRPr>
            </a:p>
          </p:txBody>
        </p:sp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3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4949" tIns="57475" rIns="114949" bIns="57475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1600" dirty="0" smtClean="0">
                <a:solidFill>
                  <a:srgbClr val="666699"/>
                </a:solidFill>
                <a:cs typeface="Times New Roman" pitchFamily="18" charset="0"/>
              </a:endParaRPr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4949" tIns="57475" rIns="114949" bIns="57475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2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8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4949" tIns="57475" rIns="114949" bIns="57475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1600" dirty="0" smtClean="0">
                <a:solidFill>
                  <a:srgbClr val="9999CC"/>
                </a:solidFill>
                <a:cs typeface="Times New Roman" pitchFamily="18" charset="0"/>
              </a:endParaRPr>
            </a:p>
          </p:txBody>
        </p:sp>
        <p:sp>
          <p:nvSpPr>
            <p:cNvPr id="2868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14949" tIns="57475" rIns="114949" bIns="57475"/>
            <a:lstStyle>
              <a:lvl1pPr algn="l" defTabSz="114935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574675" algn="l" defTabSz="11493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9350" algn="l" defTabSz="114935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24025" algn="l" defTabSz="114935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298700" algn="l" defTabSz="114935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7559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2131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6703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127500" defTabSz="1149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z="1600" dirty="0" smtClean="0">
                <a:solidFill>
                  <a:srgbClr val="9999CC"/>
                </a:solidFill>
                <a:cs typeface="Times New Roman" pitchFamily="18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6974" y="342679"/>
            <a:ext cx="8230054" cy="1029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974" y="1485678"/>
            <a:ext cx="8230054" cy="2914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86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6974" y="4683622"/>
            <a:ext cx="2134054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b" anchorCtr="0" compatLnSpc="1">
            <a:prstTxWarp prst="textNoShape">
              <a:avLst/>
            </a:prstTxWarp>
          </a:bodyPr>
          <a:lstStyle>
            <a:lvl1pPr algn="l" defTabSz="816268" eaLnBrk="1" hangingPunct="1">
              <a:defRPr sz="11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cs typeface="Times New Roman" pitchFamily="18" charset="0"/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26471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defTabSz="816268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+mj-lt"/>
          <a:ea typeface="+mj-ea"/>
          <a:cs typeface="+mj-cs"/>
        </a:defRPr>
      </a:lvl1pPr>
      <a:lvl2pPr algn="l" defTabSz="816268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</a:defRPr>
      </a:lvl2pPr>
      <a:lvl3pPr algn="l" defTabSz="816268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</a:defRPr>
      </a:lvl3pPr>
      <a:lvl4pPr algn="l" defTabSz="816268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</a:defRPr>
      </a:lvl4pPr>
      <a:lvl5pPr algn="l" defTabSz="816268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</a:defRPr>
      </a:lvl5pPr>
      <a:lvl6pPr marL="324703" algn="l" defTabSz="816268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</a:defRPr>
      </a:lvl6pPr>
      <a:lvl7pPr marL="649407" algn="l" defTabSz="816268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</a:defRPr>
      </a:lvl7pPr>
      <a:lvl8pPr marL="974110" algn="l" defTabSz="816268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</a:defRPr>
      </a:lvl8pPr>
      <a:lvl9pPr marL="1298814" algn="l" defTabSz="816268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</a:defRPr>
      </a:lvl9pPr>
    </p:titleStyle>
    <p:bodyStyle>
      <a:lvl1pPr marL="306664" indent="-306664" algn="l" defTabSz="816268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62936" indent="-254802" algn="l" defTabSz="81626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500">
          <a:solidFill>
            <a:schemeClr val="tx1"/>
          </a:solidFill>
          <a:latin typeface="+mn-lt"/>
        </a:defRPr>
      </a:lvl2pPr>
      <a:lvl3pPr marL="1020336" indent="-204067" algn="l" defTabSz="816268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3pPr>
      <a:lvl4pPr marL="1428470" indent="-204067" algn="l" defTabSz="81626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1836604" indent="-204067" algn="l" defTabSz="816268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161308" indent="-204067" algn="l" defTabSz="816268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6pPr>
      <a:lvl7pPr marL="2486011" indent="-204067" algn="l" defTabSz="816268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7pPr>
      <a:lvl8pPr marL="2810715" indent="-204067" algn="l" defTabSz="816268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8pPr>
      <a:lvl9pPr marL="3135418" indent="-204067" algn="l" defTabSz="816268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49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4703" algn="l" defTabSz="649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9407" algn="l" defTabSz="649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4110" algn="l" defTabSz="649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814" algn="l" defTabSz="649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23517" algn="l" defTabSz="649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48221" algn="l" defTabSz="649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72924" algn="l" defTabSz="649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97628" algn="l" defTabSz="64940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30286" y="1285878"/>
            <a:ext cx="6161768" cy="1743521"/>
          </a:xfrm>
        </p:spPr>
        <p:txBody>
          <a:bodyPr/>
          <a:lstStyle/>
          <a:p>
            <a:pPr algn="ctr" eaLnBrk="1" hangingPunct="1"/>
            <a:r>
              <a:rPr lang="en-US" altLang="en-US" sz="1700" b="1" smtClean="0"/>
              <a:t>Individual Non-Filers and IRS Generated Tax Assessments: Revenue and Compliance Impacts of IRS Substitute Assessment When Taxpayers Don’t File</a:t>
            </a:r>
            <a:br>
              <a:rPr lang="en-US" altLang="en-US" sz="1700" b="1" smtClean="0"/>
            </a:br>
            <a:r>
              <a:rPr lang="en-US" altLang="en-US" sz="2000" b="1" smtClean="0"/>
              <a:t/>
            </a:r>
            <a:br>
              <a:rPr lang="en-US" altLang="en-US" sz="2000" b="1" smtClean="0"/>
            </a:br>
            <a:r>
              <a:rPr lang="en-US" altLang="en-US" sz="1700" smtClean="0"/>
              <a:t>June 18, 2015</a:t>
            </a:r>
            <a:r>
              <a:rPr lang="en-US" altLang="en-US" sz="1700" i="1" smtClean="0"/>
              <a:t> </a:t>
            </a:r>
            <a:r>
              <a:rPr lang="en-US" altLang="en-US" sz="2100" i="1" smtClean="0"/>
              <a:t/>
            </a:r>
            <a:br>
              <a:rPr lang="en-US" altLang="en-US" sz="2100" i="1" smtClean="0"/>
            </a:br>
            <a:r>
              <a:rPr lang="en-US" altLang="en-US" sz="2100" i="1" smtClean="0"/>
              <a:t>IRS Research Conference</a:t>
            </a:r>
            <a:endParaRPr lang="en-US" altLang="en-US" sz="21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268266"/>
            <a:ext cx="8992054" cy="1875234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en-US" altLang="en-US" sz="1400" smtClean="0"/>
              <a:t>Internal Revenue Service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sz="1400" smtClean="0"/>
              <a:t>Small Business / Self Employed, Collection Inventory Delivery &amp; Selection , Strategic Analysis and Modeling</a:t>
            </a:r>
            <a:r>
              <a:rPr lang="en-US" altLang="en-US" sz="1300" smtClean="0"/>
              <a:t> </a:t>
            </a:r>
          </a:p>
          <a:p>
            <a:pPr algn="ctr" eaLnBrk="1" hangingPunct="1">
              <a:lnSpc>
                <a:spcPct val="80000"/>
              </a:lnSpc>
            </a:pPr>
            <a:endParaRPr lang="en-US" altLang="en-US" sz="1000" i="1" smtClean="0"/>
          </a:p>
          <a:p>
            <a:pPr algn="ctr" eaLnBrk="1" hangingPunct="1">
              <a:lnSpc>
                <a:spcPct val="80000"/>
              </a:lnSpc>
            </a:pPr>
            <a:r>
              <a:rPr lang="en-US" altLang="en-US" sz="1400" smtClean="0"/>
              <a:t>Saurabh Datta, Economist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sz="1400" smtClean="0"/>
              <a:t>Stacy Orlett, Operations Research Analyst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sz="1400" smtClean="0"/>
              <a:t>Alex Turk, Supervisory Economist</a:t>
            </a:r>
          </a:p>
          <a:p>
            <a:pPr algn="ctr" eaLnBrk="1" hangingPunct="1">
              <a:lnSpc>
                <a:spcPct val="80000"/>
              </a:lnSpc>
            </a:pPr>
            <a:endParaRPr lang="en-US" altLang="en-US" sz="1400" smtClean="0"/>
          </a:p>
          <a:p>
            <a:pPr algn="ctr" eaLnBrk="1" hangingPunct="1">
              <a:lnSpc>
                <a:spcPct val="80000"/>
              </a:lnSpc>
            </a:pPr>
            <a:r>
              <a:rPr lang="en-US" altLang="en-US" sz="1000" smtClean="0"/>
              <a:t>DISCLAIMER: The views and opinions presented in this paper reflect those of the authors. 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sz="1000" smtClean="0"/>
              <a:t>They do not necessarily reflect the views or the official position of the Internal Revenue Service</a:t>
            </a: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35112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304" y="1607344"/>
            <a:ext cx="8230054" cy="1029146"/>
          </a:xfrm>
        </p:spPr>
        <p:txBody>
          <a:bodyPr/>
          <a:lstStyle/>
          <a:p>
            <a:pPr algn="ctr">
              <a:defRPr/>
            </a:pPr>
            <a:r>
              <a:rPr lang="en-US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 of ASFR </a:t>
            </a:r>
            <a:r>
              <a:rPr lang="en-US" sz="31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Inventory Compliance/Collectability </a:t>
            </a:r>
          </a:p>
        </p:txBody>
      </p:sp>
      <p:sp>
        <p:nvSpPr>
          <p:cNvPr id="25603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5E167C3-8446-49B0-B42D-70F36B66D92C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5605" name="Date Placeholder 4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77970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50" y="1553766"/>
            <a:ext cx="5873579" cy="2464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3" name="Rectangle 3"/>
          <p:cNvSpPr>
            <a:spLocks noGrp="1" noChangeArrowheads="1"/>
          </p:cNvSpPr>
          <p:nvPr>
            <p:ph type="title"/>
          </p:nvPr>
        </p:nvSpPr>
        <p:spPr>
          <a:xfrm>
            <a:off x="295473" y="265342"/>
            <a:ext cx="8563429" cy="1029146"/>
          </a:xfrm>
        </p:spPr>
        <p:txBody>
          <a:bodyPr/>
          <a:lstStyle/>
          <a:p>
            <a:pPr eaLnBrk="1" hangingPunct="1"/>
            <a:r>
              <a:rPr lang="en-US" altLang="en-US" sz="3100" b="1" dirty="0">
                <a:solidFill>
                  <a:schemeClr val="tx2"/>
                </a:solidFill>
              </a:rPr>
              <a:t>Overview of Dollars Collected</a:t>
            </a:r>
            <a:br>
              <a:rPr lang="en-US" altLang="en-US" sz="3100" b="1" dirty="0">
                <a:solidFill>
                  <a:schemeClr val="tx2"/>
                </a:solidFill>
              </a:rPr>
            </a:br>
            <a:r>
              <a:rPr lang="en-US" altLang="en-US" sz="2300" i="1" dirty="0">
                <a:solidFill>
                  <a:schemeClr val="tx2"/>
                </a:solidFill>
              </a:rPr>
              <a:t>Three years from TDI status</a:t>
            </a:r>
            <a:endParaRPr lang="en-US" altLang="en-US" sz="3100" dirty="0">
              <a:solidFill>
                <a:schemeClr val="tx2"/>
              </a:solidFill>
            </a:endParaRPr>
          </a:p>
        </p:txBody>
      </p:sp>
      <p:sp>
        <p:nvSpPr>
          <p:cNvPr id="2765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06288" y="4685856"/>
            <a:ext cx="6857999" cy="343793"/>
          </a:xfrm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CBAA40D-E810-494F-B2B4-5F9CA5332982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7652" name="Date Placeholder 6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3429000" y="2884129"/>
            <a:ext cx="2576124" cy="23296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64941" tIns="32470" rIns="64941" bIns="32470" numCol="1" rtlCol="0" anchor="ctr" anchorCtr="0" compatLnSpc="1">
            <a:prstTxWarp prst="textNoShape">
              <a:avLst/>
            </a:prstTxWarp>
          </a:bodyPr>
          <a:lstStyle/>
          <a:p>
            <a:pPr algn="ctr" defTabSz="81626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6112523" y="2549267"/>
            <a:ext cx="453410" cy="33486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694716" y="1294486"/>
            <a:ext cx="2367643" cy="3045342"/>
          </a:xfrm>
          <a:prstGeom prst="rect">
            <a:avLst/>
          </a:prstGeom>
          <a:noFill/>
          <a:ln w="5715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941" tIns="32470" rIns="64941" bIns="32470" anchor="ctr" anchorCtr="0"/>
          <a:lstStyle>
            <a:lvl1pPr algn="l" defTabSz="11493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4000">
                <a:solidFill>
                  <a:schemeClr val="tx1"/>
                </a:solidFill>
                <a:latin typeface="Arial" charset="0"/>
              </a:defRPr>
            </a:lvl1pPr>
            <a:lvl2pPr marL="933450" indent="-358775" algn="l" defTabSz="11493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3500">
                <a:solidFill>
                  <a:schemeClr val="tx1"/>
                </a:solidFill>
                <a:latin typeface="Arial" charset="0"/>
              </a:defRPr>
            </a:lvl2pPr>
            <a:lvl3pPr marL="1436688" indent="-287338" algn="l" defTabSz="114935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3pPr>
            <a:lvl4pPr marL="2011363" indent="-287338" algn="l" defTabSz="11493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4pPr>
            <a:lvl5pPr marL="2586038" indent="-287338" algn="l" defTabSz="114935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5pPr>
            <a:lvl6pPr marL="30432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6pPr>
            <a:lvl7pPr marL="35004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7pPr>
            <a:lvl8pPr marL="39576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8pPr>
            <a:lvl9pPr marL="44148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FF3300"/>
                </a:solidFill>
                <a:cs typeface="Times New Roman" pitchFamily="18" charset="0"/>
              </a:rPr>
              <a:t/>
            </a:r>
            <a:br>
              <a:rPr lang="en-US" altLang="en-US" sz="1400" dirty="0">
                <a:solidFill>
                  <a:srgbClr val="FF3300"/>
                </a:solidFill>
                <a:cs typeface="Times New Roman" pitchFamily="18" charset="0"/>
              </a:rPr>
            </a:br>
            <a:r>
              <a:rPr lang="en-US" altLang="en-US" sz="1400" dirty="0">
                <a:solidFill>
                  <a:srgbClr val="0000FF"/>
                </a:solidFill>
                <a:cs typeface="Times New Roman" pitchFamily="18" charset="0"/>
              </a:rPr>
              <a:t>Taxpayers treated by ASFR</a:t>
            </a:r>
            <a:br>
              <a:rPr lang="en-US" altLang="en-US" sz="1400" dirty="0">
                <a:solidFill>
                  <a:srgbClr val="0000FF"/>
                </a:solidFill>
                <a:cs typeface="Times New Roman" pitchFamily="18" charset="0"/>
              </a:rPr>
            </a:br>
            <a:endParaRPr lang="en-US" altLang="en-US" sz="1400" dirty="0">
              <a:solidFill>
                <a:srgbClr val="0000FF"/>
              </a:solidFill>
              <a:cs typeface="Times New Roman" pitchFamily="18" charset="0"/>
            </a:endParaRPr>
          </a:p>
          <a:p>
            <a:pPr marL="441957" lvl="1" indent="-243528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00FF"/>
                </a:solidFill>
                <a:cs typeface="Times New Roman" pitchFamily="18" charset="0"/>
              </a:rPr>
              <a:t>were more likely to make a payment and </a:t>
            </a:r>
            <a:br>
              <a:rPr lang="en-US" altLang="en-US" sz="1400" dirty="0">
                <a:solidFill>
                  <a:srgbClr val="0000FF"/>
                </a:solidFill>
                <a:cs typeface="Times New Roman" pitchFamily="18" charset="0"/>
              </a:rPr>
            </a:br>
            <a:endParaRPr lang="en-US" altLang="en-US" sz="1400" dirty="0">
              <a:solidFill>
                <a:srgbClr val="0000FF"/>
              </a:solidFill>
              <a:cs typeface="Times New Roman" pitchFamily="18" charset="0"/>
            </a:endParaRPr>
          </a:p>
          <a:p>
            <a:pPr marL="441957" lvl="1" indent="-243528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00FF"/>
                </a:solidFill>
                <a:cs typeface="Times New Roman" pitchFamily="18" charset="0"/>
              </a:rPr>
              <a:t>have higher average dollars collected</a:t>
            </a:r>
          </a:p>
          <a:p>
            <a:pPr marL="243528" indent="-243528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en-US" sz="1400" dirty="0">
              <a:solidFill>
                <a:srgbClr val="0000FF"/>
              </a:solidFill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</a:pPr>
            <a:r>
              <a:rPr lang="en-US" altLang="en-US" sz="1400" dirty="0">
                <a:solidFill>
                  <a:srgbClr val="0000FF"/>
                </a:solidFill>
                <a:cs typeface="Times New Roman" pitchFamily="18" charset="0"/>
              </a:rPr>
              <a:t>Compared to those not treated.</a:t>
            </a:r>
          </a:p>
        </p:txBody>
      </p:sp>
    </p:spTree>
    <p:extLst>
      <p:ext uri="{BB962C8B-B14F-4D97-AF65-F5344CB8AC3E}">
        <p14:creationId xmlns:p14="http://schemas.microsoft.com/office/powerpoint/2010/main" val="335079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18" y="1902461"/>
            <a:ext cx="8789689" cy="2921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701" name="Rectangle 332"/>
          <p:cNvSpPr>
            <a:spLocks noGrp="1" noChangeArrowheads="1"/>
          </p:cNvSpPr>
          <p:nvPr>
            <p:ph type="title"/>
          </p:nvPr>
        </p:nvSpPr>
        <p:spPr>
          <a:xfrm>
            <a:off x="326572" y="42418"/>
            <a:ext cx="8230054" cy="1029146"/>
          </a:xfrm>
          <a:noFill/>
          <a:ln w="38100"/>
        </p:spPr>
        <p:txBody>
          <a:bodyPr/>
          <a:lstStyle/>
          <a:p>
            <a:pPr algn="ctr" eaLnBrk="1" hangingPunct="1"/>
            <a:r>
              <a:rPr lang="en-US" altLang="en-US" sz="3100" b="1" dirty="0">
                <a:solidFill>
                  <a:schemeClr val="tx2"/>
                </a:solidFill>
              </a:rPr>
              <a:t>Overview of Voluntary Filing Compliance</a:t>
            </a:r>
            <a:endParaRPr lang="en-US" altLang="en-US" sz="3100" dirty="0">
              <a:solidFill>
                <a:srgbClr val="FF0000"/>
              </a:solidFill>
            </a:endParaRPr>
          </a:p>
        </p:txBody>
      </p:sp>
      <p:sp>
        <p:nvSpPr>
          <p:cNvPr id="2969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06286" y="4685856"/>
            <a:ext cx="6803572" cy="343793"/>
          </a:xfrm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6FA217D-1598-476A-99AF-89AE0E67C1DB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9700" name="Date Placeholder 6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388429" y="910830"/>
            <a:ext cx="3624968" cy="991633"/>
          </a:xfrm>
          <a:prstGeom prst="rect">
            <a:avLst/>
          </a:prstGeom>
          <a:noFill/>
          <a:ln w="5715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941" tIns="32470" rIns="64941" bIns="32470" anchor="ctr" anchorCtr="0"/>
          <a:lstStyle>
            <a:lvl1pPr algn="l" defTabSz="11493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4000">
                <a:solidFill>
                  <a:schemeClr val="tx1"/>
                </a:solidFill>
                <a:latin typeface="Arial" charset="0"/>
              </a:defRPr>
            </a:lvl1pPr>
            <a:lvl2pPr marL="933450" indent="-358775" algn="l" defTabSz="11493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3500">
                <a:solidFill>
                  <a:schemeClr val="tx1"/>
                </a:solidFill>
                <a:latin typeface="Arial" charset="0"/>
              </a:defRPr>
            </a:lvl2pPr>
            <a:lvl3pPr marL="1436688" indent="-287338" algn="l" defTabSz="114935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3pPr>
            <a:lvl4pPr marL="2011363" indent="-287338" algn="l" defTabSz="11493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4pPr>
            <a:lvl5pPr marL="2586038" indent="-287338" algn="l" defTabSz="114935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5pPr>
            <a:lvl6pPr marL="30432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6pPr>
            <a:lvl7pPr marL="35004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7pPr>
            <a:lvl8pPr marL="39576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8pPr>
            <a:lvl9pPr marL="44148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</a:pPr>
            <a:r>
              <a:rPr lang="en-US" altLang="en-US" sz="1400" i="1" dirty="0">
                <a:solidFill>
                  <a:srgbClr val="0000FF"/>
                </a:solidFill>
                <a:cs typeface="Times New Roman" pitchFamily="18" charset="0"/>
              </a:rPr>
              <a:t>At least one third of the taxpayers treated by ASFR voluntarily filed subsequent return two, three, four tax years following a TDI 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527129" y="3482578"/>
            <a:ext cx="4480274" cy="23296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64941" tIns="32470" rIns="64941" bIns="32470" numCol="1" rtlCol="0" anchor="ctr" anchorCtr="0" compatLnSpc="1">
            <a:prstTxWarp prst="textNoShape">
              <a:avLst/>
            </a:prstTxWarp>
          </a:bodyPr>
          <a:lstStyle/>
          <a:p>
            <a:pPr algn="ctr" defTabSz="81626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2939147" y="2464596"/>
            <a:ext cx="1580109" cy="979714"/>
          </a:xfrm>
          <a:prstGeom prst="roundRect">
            <a:avLst/>
          </a:prstGeom>
          <a:noFill/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64941" tIns="32470" rIns="64941" bIns="32470" numCol="1" rtlCol="0" anchor="ctr" anchorCtr="0" compatLnSpc="1">
            <a:prstTxWarp prst="textNoShape">
              <a:avLst/>
            </a:prstTxWarp>
          </a:bodyPr>
          <a:lstStyle/>
          <a:p>
            <a:pPr algn="ctr" defTabSz="81626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933150" y="3905262"/>
            <a:ext cx="6074254" cy="220254"/>
          </a:xfrm>
          <a:prstGeom prst="roundRect">
            <a:avLst/>
          </a:prstGeom>
          <a:noFill/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64941" tIns="32470" rIns="64941" bIns="32470" numCol="1" rtlCol="0" anchor="ctr" anchorCtr="0" compatLnSpc="1">
            <a:prstTxWarp prst="textNoShape">
              <a:avLst/>
            </a:prstTxWarp>
          </a:bodyPr>
          <a:lstStyle/>
          <a:p>
            <a:pPr algn="ctr" defTabSz="81626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2939143" y="4387465"/>
            <a:ext cx="6074254" cy="220254"/>
          </a:xfrm>
          <a:prstGeom prst="roundRect">
            <a:avLst/>
          </a:prstGeom>
          <a:noFill/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64941" tIns="32470" rIns="64941" bIns="32470" numCol="1" rtlCol="0" anchor="ctr" anchorCtr="0" compatLnSpc="1">
            <a:prstTxWarp prst="textNoShape">
              <a:avLst/>
            </a:prstTxWarp>
          </a:bodyPr>
          <a:lstStyle/>
          <a:p>
            <a:pPr algn="ctr" defTabSz="81626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04230" y="910830"/>
            <a:ext cx="3624968" cy="991633"/>
          </a:xfrm>
          <a:prstGeom prst="rect">
            <a:avLst/>
          </a:prstGeom>
          <a:noFill/>
          <a:ln w="57150" algn="ctr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941" tIns="32470" rIns="64941" bIns="32470" anchor="ctr" anchorCtr="0"/>
          <a:lstStyle>
            <a:lvl1pPr algn="l" defTabSz="11493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4000">
                <a:solidFill>
                  <a:schemeClr val="tx1"/>
                </a:solidFill>
                <a:latin typeface="Arial" charset="0"/>
              </a:defRPr>
            </a:lvl1pPr>
            <a:lvl2pPr marL="933450" indent="-358775" algn="l" defTabSz="11493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3500">
                <a:solidFill>
                  <a:schemeClr val="tx1"/>
                </a:solidFill>
                <a:latin typeface="Arial" charset="0"/>
              </a:defRPr>
            </a:lvl2pPr>
            <a:lvl3pPr marL="1436688" indent="-287338" algn="l" defTabSz="114935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3pPr>
            <a:lvl4pPr marL="2011363" indent="-287338" algn="l" defTabSz="11493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4pPr>
            <a:lvl5pPr marL="2586038" indent="-287338" algn="l" defTabSz="114935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5pPr>
            <a:lvl6pPr marL="30432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6pPr>
            <a:lvl7pPr marL="35004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7pPr>
            <a:lvl8pPr marL="39576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8pPr>
            <a:lvl9pPr marL="44148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i="1" dirty="0">
                <a:solidFill>
                  <a:srgbClr val="0000FF"/>
                </a:solidFill>
                <a:cs typeface="Times New Roman" pitchFamily="18" charset="0"/>
              </a:rPr>
              <a:t>Taxpayers who later file their delinquent return are more likely to voluntarily file subsequent returns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>
            <a:off x="2467271" y="1982390"/>
            <a:ext cx="363019" cy="6965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5766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74" y="1660924"/>
            <a:ext cx="8230054" cy="1029146"/>
          </a:xfrm>
        </p:spPr>
        <p:txBody>
          <a:bodyPr/>
          <a:lstStyle/>
          <a:p>
            <a:pPr algn="ctr">
              <a:defRPr/>
            </a:pPr>
            <a:r>
              <a:rPr lang="en-US" altLang="en-US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Theoretical Model</a:t>
            </a:r>
            <a:endParaRPr lang="en-US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9BEC0A1-E595-4D7F-82E8-5CF9C289E8B2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30725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15861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5582" y="3696893"/>
            <a:ext cx="8230054" cy="542479"/>
          </a:xfrm>
        </p:spPr>
        <p:txBody>
          <a:bodyPr/>
          <a:lstStyle/>
          <a:p>
            <a:r>
              <a:rPr lang="en-US" sz="1700" dirty="0"/>
              <a:t>Y</a:t>
            </a:r>
            <a:r>
              <a:rPr lang="en-US" sz="1700" baseline="-25000" dirty="0"/>
              <a:t>s</a:t>
            </a:r>
            <a:r>
              <a:rPr lang="en-US" sz="1700" dirty="0"/>
              <a:t>=(Y-W) suggests tax authority has no income information beyond W, that is Y</a:t>
            </a:r>
            <a:r>
              <a:rPr lang="en-US" sz="1700" baseline="-25000" dirty="0"/>
              <a:t>r</a:t>
            </a:r>
            <a:r>
              <a:rPr lang="en-US" sz="1700" dirty="0"/>
              <a:t>=0. This is a case of non-filer</a:t>
            </a:r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A2C71571-9958-45C9-9DEB-CB08D62B2557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32774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6572" y="1029102"/>
                <a:ext cx="3646714" cy="228028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64941" tIns="32470" rIns="64941" bIns="32470" rtlCol="0"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b="1" dirty="0">
                    <a:solidFill>
                      <a:srgbClr val="000000"/>
                    </a:solidFill>
                    <a:cs typeface="Times New Roman" pitchFamily="18" charset="0"/>
                  </a:rPr>
                  <a:t>Taxpayer’s Expected Utility Maximization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160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max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𝑠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eqArr>
                            <m:eqArrPr>
                              <m:ctrlP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𝐸𝑈</m:t>
                              </m:r>
                              <m:d>
                                <m:dPr>
                                  <m:ctrlP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𝐴𝑆𝐹𝑅</m:t>
                                  </m:r>
                                </m:e>
                              </m:d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𝑈</m:t>
                              </m:r>
                              <m:d>
                                <m:dPr>
                                  <m:ctrlP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</m:e>
                            <m:e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(1−</m:t>
                              </m:r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𝐴𝑆𝐹𝑅</m:t>
                                  </m:r>
                                </m:e>
                              </m:d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)∙</m:t>
                              </m:r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𝑈</m:t>
                              </m:r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𝐶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</m:eqArr>
                        </m:e>
                      </m:func>
                    </m:oMath>
                  </m:oMathPara>
                </a14:m>
                <a:endParaRPr lang="en-US" sz="1600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marL="243528" indent="-243528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en-US" sz="1600" dirty="0">
                    <a:solidFill>
                      <a:srgbClr val="000000"/>
                    </a:solidFill>
                    <a:cs typeface="Times New Roman" pitchFamily="18" charset="0"/>
                  </a:rPr>
                  <a:t>C and C’ are taxpayers consumptions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463608"/>
                <a:ext cx="5105400" cy="3275897"/>
              </a:xfrm>
              <a:prstGeom prst="rect">
                <a:avLst/>
              </a:prstGeom>
              <a:blipFill rotWithShape="1">
                <a:blip r:embed="rId2"/>
                <a:stretch>
                  <a:fillRect l="-1190" t="-111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442861" y="1029102"/>
                <a:ext cx="3483429" cy="232484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64941" tIns="32470" rIns="64941" bIns="32470" rtlCol="0"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b="1" dirty="0">
                    <a:solidFill>
                      <a:srgbClr val="000000"/>
                    </a:solidFill>
                    <a:cs typeface="Times New Roman" pitchFamily="18" charset="0"/>
                  </a:rPr>
                  <a:t>Tax Authority’s Objective Function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16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160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min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sz="16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6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1600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sz="16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sz="16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US" sz="1600" dirty="0">
                    <a:solidFill>
                      <a:srgbClr val="0000FF"/>
                    </a:solidFill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0000FF"/>
                    </a:solidFill>
                    <a:cs typeface="Times New Roman" pitchFamily="18" charset="0"/>
                  </a:rPr>
                  <a:t>(</a:t>
                </a:r>
                <a:r>
                  <a:rPr lang="el-GR" sz="1600" dirty="0">
                    <a:solidFill>
                      <a:srgbClr val="0000FF"/>
                    </a:solidFill>
                    <a:cs typeface="Times New Roman" pitchFamily="18" charset="0"/>
                  </a:rPr>
                  <a:t>ρ</a:t>
                </a:r>
                <a:r>
                  <a:rPr lang="en-US" sz="1600" dirty="0">
                    <a:solidFill>
                      <a:srgbClr val="0000FF"/>
                    </a:solidFill>
                    <a:cs typeface="Times New Roman" pitchFamily="18" charset="0"/>
                  </a:rPr>
                  <a:t>,</a:t>
                </a:r>
                <a:r>
                  <a:rPr lang="el-GR" sz="1600" dirty="0">
                    <a:solidFill>
                      <a:srgbClr val="0000FF"/>
                    </a:solidFill>
                    <a:cs typeface="Times New Roman" pitchFamily="18" charset="0"/>
                  </a:rPr>
                  <a:t>θ</a:t>
                </a:r>
                <a:r>
                  <a:rPr lang="en-US" sz="1600" dirty="0">
                    <a:solidFill>
                      <a:srgbClr val="0000FF"/>
                    </a:solidFill>
                    <a:cs typeface="Times New Roman" pitchFamily="18" charset="0"/>
                  </a:rPr>
                  <a:t>,</a:t>
                </a:r>
                <a:r>
                  <a:rPr lang="el-GR" sz="1600" dirty="0">
                    <a:solidFill>
                      <a:srgbClr val="0000FF"/>
                    </a:solidFill>
                    <a:cs typeface="Times New Roman" pitchFamily="18" charset="0"/>
                  </a:rPr>
                  <a:t>α</a:t>
                </a:r>
                <a:r>
                  <a:rPr lang="en-US" sz="1600" dirty="0">
                    <a:solidFill>
                      <a:srgbClr val="0000FF"/>
                    </a:solidFill>
                    <a:cs typeface="Times New Roman" pitchFamily="18" charset="0"/>
                  </a:rPr>
                  <a:t>,</a:t>
                </a:r>
                <a:r>
                  <a:rPr lang="el-GR" sz="1600" dirty="0">
                    <a:solidFill>
                      <a:srgbClr val="0000FF"/>
                    </a:solidFill>
                    <a:cs typeface="Times New Roman" pitchFamily="18" charset="0"/>
                  </a:rPr>
                  <a:t>β</a:t>
                </a:r>
                <a:r>
                  <a:rPr lang="en-US" sz="1600" dirty="0">
                    <a:solidFill>
                      <a:srgbClr val="0000FF"/>
                    </a:solidFill>
                    <a:cs typeface="Times New Roman" pitchFamily="18" charset="0"/>
                  </a:rPr>
                  <a:t>,p, T) 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marL="243528" indent="-243528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en-US" sz="1600" dirty="0">
                    <a:solidFill>
                      <a:srgbClr val="000000"/>
                    </a:solidFill>
                    <a:cs typeface="Times New Roman" pitchFamily="18" charset="0"/>
                  </a:rPr>
                  <a:t>Subjected to resource constraints and available information on Y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600" dirty="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857" y="1029100"/>
                <a:ext cx="3483429" cy="2386402"/>
              </a:xfrm>
              <a:prstGeom prst="rect">
                <a:avLst/>
              </a:prstGeom>
              <a:blipFill rotWithShape="1">
                <a:blip r:embed="rId3"/>
                <a:stretch>
                  <a:fillRect l="-1222" t="-1018" r="-104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188412" y="1660922"/>
            <a:ext cx="1197429" cy="1296680"/>
          </a:xfrm>
          <a:prstGeom prst="rect">
            <a:avLst/>
          </a:prstGeom>
          <a:noFill/>
        </p:spPr>
        <p:txBody>
          <a:bodyPr wrap="square" lIns="64941" tIns="32470" rIns="64941" bIns="32470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cs typeface="Times New Roman" pitchFamily="18" charset="0"/>
              </a:rPr>
              <a:t>Nash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cs typeface="Times New Roman" pitchFamily="18" charset="0"/>
              </a:rPr>
              <a:t>Equilibrium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cs typeface="Times New Roman" pitchFamily="18" charset="0"/>
              </a:rPr>
              <a:t>(if exists)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FF"/>
                </a:solidFill>
                <a:cs typeface="Times New Roman" pitchFamily="18" charset="0"/>
              </a:rPr>
              <a:t>Y</a:t>
            </a:r>
            <a:r>
              <a:rPr lang="en-US" sz="1600" b="1" baseline="-25000" dirty="0">
                <a:solidFill>
                  <a:srgbClr val="0000FF"/>
                </a:solidFill>
                <a:cs typeface="Times New Roman" pitchFamily="18" charset="0"/>
              </a:rPr>
              <a:t>s</a:t>
            </a:r>
            <a:r>
              <a:rPr lang="en-US" sz="1600" b="1" dirty="0">
                <a:solidFill>
                  <a:srgbClr val="0000FF"/>
                </a:solidFill>
                <a:cs typeface="Times New Roman" pitchFamily="18" charset="0"/>
              </a:rPr>
              <a:t>*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3973290" y="1178719"/>
            <a:ext cx="146957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73290" y="3161109"/>
            <a:ext cx="146957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523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74" y="1982392"/>
            <a:ext cx="8230054" cy="1029146"/>
          </a:xfrm>
        </p:spPr>
        <p:txBody>
          <a:bodyPr/>
          <a:lstStyle/>
          <a:p>
            <a:pPr algn="ctr">
              <a:defRPr/>
            </a:pPr>
            <a:r>
              <a:rPr lang="en-US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Empirical Model</a:t>
            </a:r>
          </a:p>
        </p:txBody>
      </p:sp>
      <p:sp>
        <p:nvSpPr>
          <p:cNvPr id="33795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CE610C5-2968-4A64-9407-F6774F4793C3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33797" name="Date Placeholder 4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24847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17714" y="850555"/>
            <a:ext cx="4354286" cy="359643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568"/>
              </a:spcBef>
              <a:defRPr/>
            </a:pPr>
            <a:r>
              <a:rPr lang="en-US" altLang="en-US" sz="1400" b="1" dirty="0"/>
              <a:t>Model 1</a:t>
            </a:r>
            <a:r>
              <a:rPr lang="en-US" altLang="en-US" sz="1400" dirty="0"/>
              <a:t>: Probability of ASFR working a case from available inventory</a:t>
            </a:r>
            <a:br>
              <a:rPr lang="en-US" altLang="en-US" sz="1400" dirty="0"/>
            </a:br>
            <a:endParaRPr lang="en-US" altLang="en-US" sz="1400" dirty="0"/>
          </a:p>
          <a:p>
            <a:pPr lvl="1" eaLnBrk="1" hangingPunct="1">
              <a:lnSpc>
                <a:spcPct val="80000"/>
              </a:lnSpc>
              <a:spcBef>
                <a:spcPts val="568"/>
              </a:spcBef>
              <a:defRPr/>
            </a:pPr>
            <a:r>
              <a:rPr lang="en-US" altLang="en-US" sz="1300" i="1" dirty="0"/>
              <a:t>Probit Regression</a:t>
            </a:r>
          </a:p>
          <a:p>
            <a:pPr lvl="1" eaLnBrk="1" hangingPunct="1">
              <a:lnSpc>
                <a:spcPct val="80000"/>
              </a:lnSpc>
              <a:spcBef>
                <a:spcPts val="568"/>
              </a:spcBef>
              <a:defRPr/>
            </a:pPr>
            <a:r>
              <a:rPr lang="en-US" altLang="en-US" sz="1300" i="1" dirty="0"/>
              <a:t>Using Tax Year dummies as instruments</a:t>
            </a:r>
          </a:p>
          <a:p>
            <a:pPr marL="408134" lvl="1" indent="0" eaLnBrk="1" hangingPunct="1">
              <a:lnSpc>
                <a:spcPct val="80000"/>
              </a:lnSpc>
              <a:spcBef>
                <a:spcPts val="568"/>
              </a:spcBef>
              <a:buNone/>
              <a:defRPr/>
            </a:pPr>
            <a:endParaRPr lang="en-US" altLang="en-US" sz="1000" dirty="0"/>
          </a:p>
          <a:p>
            <a:pPr eaLnBrk="1" hangingPunct="1">
              <a:lnSpc>
                <a:spcPct val="80000"/>
              </a:lnSpc>
              <a:spcBef>
                <a:spcPts val="568"/>
              </a:spcBef>
              <a:defRPr/>
            </a:pPr>
            <a:r>
              <a:rPr lang="en-US" altLang="en-US" sz="1400" b="1" dirty="0"/>
              <a:t>Model 2: </a:t>
            </a:r>
            <a:r>
              <a:rPr lang="en-US" altLang="en-US" sz="1400" dirty="0"/>
              <a:t>Net Dollars and Offsets Collected (within 3 years after TDI status)</a:t>
            </a:r>
            <a:br>
              <a:rPr lang="en-US" altLang="en-US" sz="1400" dirty="0"/>
            </a:br>
            <a:endParaRPr lang="en-US" altLang="en-US" sz="1400" dirty="0"/>
          </a:p>
          <a:p>
            <a:pPr lvl="1" eaLnBrk="1" hangingPunct="1">
              <a:lnSpc>
                <a:spcPct val="80000"/>
              </a:lnSpc>
              <a:spcBef>
                <a:spcPts val="568"/>
              </a:spcBef>
              <a:defRPr/>
            </a:pPr>
            <a:r>
              <a:rPr lang="en-US" altLang="en-US" sz="1300" i="1" dirty="0"/>
              <a:t>Ordinary Least Square (OLS) Regression </a:t>
            </a:r>
          </a:p>
          <a:p>
            <a:pPr lvl="1" eaLnBrk="1" hangingPunct="1">
              <a:lnSpc>
                <a:spcPct val="80000"/>
              </a:lnSpc>
              <a:spcBef>
                <a:spcPts val="568"/>
              </a:spcBef>
              <a:defRPr/>
            </a:pPr>
            <a:r>
              <a:rPr lang="en-US" altLang="en-US" sz="1300" i="1" dirty="0"/>
              <a:t>Tobit Regression – Payments are left censored at zero dollars </a:t>
            </a:r>
          </a:p>
          <a:p>
            <a:pPr marL="816268" lvl="2" indent="0" eaLnBrk="1" hangingPunct="1">
              <a:lnSpc>
                <a:spcPct val="80000"/>
              </a:lnSpc>
              <a:spcBef>
                <a:spcPts val="568"/>
              </a:spcBef>
              <a:buNone/>
              <a:defRPr/>
            </a:pPr>
            <a:r>
              <a:rPr lang="en-US" altLang="en-US" sz="700" dirty="0"/>
              <a:t/>
            </a:r>
            <a:br>
              <a:rPr lang="en-US" altLang="en-US" sz="700" dirty="0"/>
            </a:br>
            <a:endParaRPr lang="en-US" altLang="en-US" sz="700" dirty="0"/>
          </a:p>
          <a:p>
            <a:pPr eaLnBrk="1" hangingPunct="1">
              <a:lnSpc>
                <a:spcPct val="80000"/>
              </a:lnSpc>
              <a:spcBef>
                <a:spcPts val="568"/>
              </a:spcBef>
              <a:defRPr/>
            </a:pPr>
            <a:r>
              <a:rPr lang="en-US" altLang="en-US" sz="1400" b="1" dirty="0"/>
              <a:t>Model 3: </a:t>
            </a:r>
            <a:r>
              <a:rPr lang="en-US" altLang="en-US" sz="1400" dirty="0"/>
              <a:t>Subsequent Filing Compliance (voluntarily filed their tax )</a:t>
            </a:r>
            <a:br>
              <a:rPr lang="en-US" altLang="en-US" sz="1400" dirty="0"/>
            </a:br>
            <a:endParaRPr lang="en-US" altLang="en-US" sz="1400" dirty="0"/>
          </a:p>
          <a:p>
            <a:pPr lvl="1" eaLnBrk="1" hangingPunct="1">
              <a:lnSpc>
                <a:spcPct val="80000"/>
              </a:lnSpc>
              <a:spcBef>
                <a:spcPts val="568"/>
              </a:spcBef>
              <a:defRPr/>
            </a:pPr>
            <a:r>
              <a:rPr lang="en-US" altLang="en-US" sz="1300" i="1" dirty="0"/>
              <a:t>Logistic Regression</a:t>
            </a:r>
          </a:p>
          <a:p>
            <a:pPr lvl="2" eaLnBrk="1" hangingPunct="1">
              <a:lnSpc>
                <a:spcPct val="80000"/>
              </a:lnSpc>
              <a:spcBef>
                <a:spcPts val="568"/>
              </a:spcBef>
              <a:defRPr/>
            </a:pPr>
            <a:r>
              <a:rPr lang="en-US" altLang="en-US" sz="1300" i="1" dirty="0"/>
              <a:t>Estimated separately two, three and four tax years after delinquency </a:t>
            </a:r>
            <a:endParaRPr lang="en-US" altLang="en-US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898575" y="2143127"/>
            <a:ext cx="4060599" cy="2411015"/>
          </a:xfrm>
          <a:ln>
            <a:solidFill>
              <a:schemeClr val="bg2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568"/>
              </a:spcBef>
              <a:buFont typeface="Wingdings" panose="05000000000000000000" pitchFamily="2" charset="2"/>
              <a:buChar char="v"/>
              <a:defRPr/>
            </a:pPr>
            <a:endParaRPr lang="en-US" altLang="en-US" sz="1400" b="1" dirty="0"/>
          </a:p>
          <a:p>
            <a:pPr eaLnBrk="1" hangingPunct="1">
              <a:lnSpc>
                <a:spcPct val="80000"/>
              </a:lnSpc>
              <a:spcBef>
                <a:spcPts val="568"/>
              </a:spcBef>
              <a:buFont typeface="Wingdings" panose="05000000000000000000" pitchFamily="2" charset="2"/>
              <a:buChar char="v"/>
              <a:defRPr/>
            </a:pPr>
            <a:r>
              <a:rPr lang="en-US" altLang="en-US" sz="1400" b="1" dirty="0"/>
              <a:t>X: </a:t>
            </a:r>
            <a:r>
              <a:rPr lang="en-US" altLang="en-US" sz="1400" dirty="0"/>
              <a:t>vector of observable taxpayer characteristics</a:t>
            </a:r>
          </a:p>
          <a:p>
            <a:pPr eaLnBrk="1" hangingPunct="1">
              <a:lnSpc>
                <a:spcPct val="80000"/>
              </a:lnSpc>
              <a:spcBef>
                <a:spcPts val="568"/>
              </a:spcBef>
              <a:buFont typeface="Wingdings" panose="05000000000000000000" pitchFamily="2" charset="2"/>
              <a:buChar char="v"/>
              <a:defRPr/>
            </a:pPr>
            <a:endParaRPr lang="en-US" altLang="en-US" sz="1400" dirty="0"/>
          </a:p>
          <a:p>
            <a:pPr eaLnBrk="1" hangingPunct="1">
              <a:lnSpc>
                <a:spcPct val="80000"/>
              </a:lnSpc>
              <a:spcBef>
                <a:spcPts val="568"/>
              </a:spcBef>
              <a:buFont typeface="Wingdings" panose="05000000000000000000" pitchFamily="2" charset="2"/>
              <a:buChar char="v"/>
              <a:defRPr/>
            </a:pPr>
            <a:r>
              <a:rPr lang="en-US" altLang="en-US" sz="1400" b="1" dirty="0"/>
              <a:t>Direct Effect of ASFR</a:t>
            </a:r>
          </a:p>
          <a:p>
            <a:pPr lvl="1" eaLnBrk="1" hangingPunct="1">
              <a:lnSpc>
                <a:spcPct val="80000"/>
              </a:lnSpc>
              <a:spcBef>
                <a:spcPts val="568"/>
              </a:spcBef>
              <a:buFont typeface="Wingdings" panose="05000000000000000000" pitchFamily="2" charset="2"/>
              <a:buChar char="v"/>
              <a:defRPr/>
            </a:pPr>
            <a:r>
              <a:rPr lang="en-US" altLang="en-US" sz="1300" b="1" dirty="0"/>
              <a:t>ASFR</a:t>
            </a:r>
            <a:r>
              <a:rPr lang="en-US" altLang="en-US" sz="1300" dirty="0"/>
              <a:t>:  indicator for ASFR treatment</a:t>
            </a:r>
          </a:p>
          <a:p>
            <a:pPr lvl="1" eaLnBrk="1" hangingPunct="1">
              <a:lnSpc>
                <a:spcPct val="80000"/>
              </a:lnSpc>
              <a:spcBef>
                <a:spcPts val="568"/>
              </a:spcBef>
              <a:buFont typeface="Wingdings" panose="05000000000000000000" pitchFamily="2" charset="2"/>
              <a:buChar char="v"/>
              <a:defRPr/>
            </a:pPr>
            <a:endParaRPr lang="en-US" altLang="en-US" sz="1400" dirty="0"/>
          </a:p>
          <a:p>
            <a:pPr eaLnBrk="1" hangingPunct="1">
              <a:lnSpc>
                <a:spcPct val="80000"/>
              </a:lnSpc>
              <a:spcBef>
                <a:spcPts val="568"/>
              </a:spcBef>
              <a:buFont typeface="Wingdings" panose="05000000000000000000" pitchFamily="2" charset="2"/>
              <a:buChar char="v"/>
              <a:defRPr/>
            </a:pPr>
            <a:r>
              <a:rPr lang="en-US" altLang="en-US" sz="1400" b="1" dirty="0"/>
              <a:t>Indirect Effect of ASFR</a:t>
            </a:r>
          </a:p>
          <a:p>
            <a:pPr lvl="1" eaLnBrk="1" hangingPunct="1">
              <a:lnSpc>
                <a:spcPct val="80000"/>
              </a:lnSpc>
              <a:spcBef>
                <a:spcPts val="568"/>
              </a:spcBef>
              <a:buFont typeface="Wingdings" panose="05000000000000000000" pitchFamily="2" charset="2"/>
              <a:buChar char="v"/>
              <a:defRPr/>
            </a:pPr>
            <a:r>
              <a:rPr lang="en-US" altLang="en-US" sz="1300" b="1" dirty="0"/>
              <a:t>P(ASFR)</a:t>
            </a:r>
            <a:r>
              <a:rPr lang="en-US" altLang="en-US" sz="1300" dirty="0"/>
              <a:t>:  predicted probability of ASFR working a case from available inventory</a:t>
            </a:r>
          </a:p>
        </p:txBody>
      </p:sp>
      <p:sp>
        <p:nvSpPr>
          <p:cNvPr id="348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48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478E1ECD-4456-4D12-9C9B-8091B901B8FD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34820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06388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>
          <a:xfrm>
            <a:off x="402545" y="363886"/>
            <a:ext cx="8230054" cy="1029146"/>
          </a:xfrm>
        </p:spPr>
        <p:txBody>
          <a:bodyPr/>
          <a:lstStyle/>
          <a:p>
            <a:pPr algn="ctr" eaLnBrk="1" hangingPunct="1"/>
            <a:r>
              <a:rPr lang="en-US" altLang="en-US" sz="3800" dirty="0"/>
              <a:t/>
            </a:r>
            <a:br>
              <a:rPr lang="en-US" altLang="en-US" sz="3800" dirty="0"/>
            </a:br>
            <a:r>
              <a:rPr lang="en-US" altLang="en-US" sz="2600" dirty="0"/>
              <a:t>Empirical Model</a:t>
            </a:r>
            <a:br>
              <a:rPr lang="en-US" altLang="en-US" sz="2600" dirty="0"/>
            </a:br>
            <a:r>
              <a:rPr lang="en-US" altLang="en-US" sz="1700" i="1" dirty="0"/>
              <a:t>Net Dollars and Offsets Collected (within 3 years of TDI status)</a:t>
            </a:r>
            <a:r>
              <a:rPr lang="en-US" altLang="en-US" sz="2600" dirty="0"/>
              <a:t> </a:t>
            </a:r>
            <a:r>
              <a:rPr lang="en-US" altLang="en-US" sz="3800" dirty="0"/>
              <a:t/>
            </a:r>
            <a:br>
              <a:rPr lang="en-US" altLang="en-US" sz="3800" dirty="0"/>
            </a:br>
            <a:r>
              <a:rPr lang="en-US" altLang="en-US" sz="1700" dirty="0"/>
              <a:t/>
            </a:r>
            <a:br>
              <a:rPr lang="en-US" altLang="en-US" sz="1700" dirty="0"/>
            </a:br>
            <a:r>
              <a:rPr lang="en-US" altLang="en-US" sz="4300" dirty="0"/>
              <a:t> </a:t>
            </a:r>
            <a:endParaRPr lang="en-US" altLang="en-US" dirty="0" smtClean="0"/>
          </a:p>
        </p:txBody>
      </p:sp>
      <p:sp>
        <p:nvSpPr>
          <p:cNvPr id="3584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2879" y="1768078"/>
            <a:ext cx="4299857" cy="3429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 b="1" dirty="0"/>
              <a:t>OLS Model</a:t>
            </a: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altLang="en-US" sz="1600" i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600" i="1" dirty="0"/>
              <a:t>      </a:t>
            </a:r>
            <a:r>
              <a:rPr lang="en-US" altLang="en-US" sz="1700" i="1" dirty="0"/>
              <a:t>Y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= </a:t>
            </a:r>
            <a:r>
              <a:rPr lang="en-US" altLang="en-US" sz="1700" i="1" dirty="0">
                <a:solidFill>
                  <a:srgbClr val="FF0000"/>
                </a:solidFill>
              </a:rPr>
              <a:t>β</a:t>
            </a:r>
            <a:r>
              <a:rPr lang="en-US" altLang="en-US" sz="1700" i="1" baseline="-25000" dirty="0">
                <a:solidFill>
                  <a:srgbClr val="FF0000"/>
                </a:solidFill>
              </a:rPr>
              <a:t>1</a:t>
            </a:r>
            <a:r>
              <a:rPr lang="en-US" altLang="en-US" sz="1700" i="1" dirty="0"/>
              <a:t>ASFR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+ </a:t>
            </a:r>
            <a:r>
              <a:rPr lang="en-US" altLang="en-US" sz="1700" i="1" dirty="0">
                <a:solidFill>
                  <a:srgbClr val="FF0000"/>
                </a:solidFill>
              </a:rPr>
              <a:t>β</a:t>
            </a:r>
            <a:r>
              <a:rPr lang="en-US" altLang="en-US" sz="1700" i="1" baseline="-25000" dirty="0">
                <a:solidFill>
                  <a:srgbClr val="FF0000"/>
                </a:solidFill>
              </a:rPr>
              <a:t>2</a:t>
            </a:r>
            <a:r>
              <a:rPr lang="en-US" altLang="en-US" sz="1700" i="1" dirty="0"/>
              <a:t>P(ASFR)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+ X</a:t>
            </a:r>
            <a:r>
              <a:rPr lang="en-US" altLang="en-US" sz="1700" i="1" baseline="-25000" dirty="0"/>
              <a:t>ik</a:t>
            </a:r>
            <a:r>
              <a:rPr lang="en-US" altLang="en-US" sz="1700" i="1" dirty="0"/>
              <a:t>β</a:t>
            </a:r>
            <a:r>
              <a:rPr lang="en-US" altLang="en-US" sz="1700" i="1" baseline="-25000" dirty="0"/>
              <a:t>k</a:t>
            </a:r>
            <a:r>
              <a:rPr lang="en-US" altLang="en-US" sz="1700" i="1" dirty="0"/>
              <a:t>+e</a:t>
            </a:r>
            <a:r>
              <a:rPr lang="en-US" altLang="en-US" sz="1700" i="1" baseline="-25000" dirty="0"/>
              <a:t>i</a:t>
            </a:r>
            <a:r>
              <a:rPr lang="en-US" altLang="en-US" sz="1600" i="1" dirty="0"/>
              <a:t/>
            </a:r>
            <a:br>
              <a:rPr lang="en-US" altLang="en-US" sz="1600" i="1" dirty="0"/>
            </a:b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/>
              <a:t>The marginal impact on dollars collected is given by </a:t>
            </a:r>
            <a:br>
              <a:rPr lang="en-US" altLang="en-US" sz="1600" dirty="0"/>
            </a:br>
            <a:r>
              <a:rPr lang="en-US" altLang="en-US" sz="1600" dirty="0"/>
              <a:t/>
            </a:r>
            <a:br>
              <a:rPr lang="en-US" altLang="en-US" sz="1600" dirty="0"/>
            </a:br>
            <a:r>
              <a:rPr lang="en-US" altLang="en-US" sz="1600" dirty="0"/>
              <a:t/>
            </a:r>
            <a:br>
              <a:rPr lang="en-US" altLang="en-US" sz="1600" dirty="0"/>
            </a:b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altLang="en-US" sz="16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600" i="1" dirty="0"/>
              <a:t>x</a:t>
            </a:r>
            <a:r>
              <a:rPr lang="en-US" altLang="en-US" sz="1600" i="1" baseline="-25000" dirty="0"/>
              <a:t>i</a:t>
            </a:r>
            <a:r>
              <a:rPr lang="en-US" altLang="en-US" sz="1600" i="1" dirty="0"/>
              <a:t> </a:t>
            </a:r>
            <a:r>
              <a:rPr lang="en-US" altLang="en-US" sz="1600" dirty="0"/>
              <a:t>is a specific element of the set [</a:t>
            </a:r>
            <a:r>
              <a:rPr lang="en-US" altLang="en-US" sz="1600" i="1" dirty="0"/>
              <a:t>ASFR</a:t>
            </a:r>
            <a:r>
              <a:rPr lang="en-US" altLang="en-US" sz="1600" i="1" baseline="-25000" dirty="0"/>
              <a:t>i</a:t>
            </a:r>
            <a:r>
              <a:rPr lang="en-US" altLang="en-US" sz="1600" i="1" dirty="0"/>
              <a:t>, P(ASFR)</a:t>
            </a:r>
            <a:r>
              <a:rPr lang="en-US" altLang="en-US" sz="1600" i="1" baseline="-25000" dirty="0"/>
              <a:t>i</a:t>
            </a:r>
            <a:r>
              <a:rPr lang="en-US" altLang="en-US" sz="1600" i="1" dirty="0"/>
              <a:t> , X</a:t>
            </a:r>
            <a:r>
              <a:rPr lang="en-US" altLang="en-US" sz="1600" i="1" baseline="-25000" dirty="0"/>
              <a:t>ik</a:t>
            </a:r>
            <a:r>
              <a:rPr lang="en-US" altLang="en-US" sz="1600" dirty="0"/>
              <a:t>]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452942" y="1768078"/>
            <a:ext cx="4626429" cy="3429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1600" b="1" dirty="0"/>
              <a:t>Tobit Model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altLang="en-US" sz="1600" dirty="0"/>
              <a:t/>
            </a:r>
            <a:br>
              <a:rPr lang="en-US" altLang="en-US" sz="1600" dirty="0"/>
            </a:br>
            <a:r>
              <a:rPr lang="en-US" altLang="en-US" sz="1600" dirty="0"/>
              <a:t>      </a:t>
            </a:r>
            <a:r>
              <a:rPr lang="en-US" sz="1700" i="1" dirty="0"/>
              <a:t>Y</a:t>
            </a:r>
            <a:r>
              <a:rPr lang="en-US" sz="1700" i="1" baseline="-25000" dirty="0"/>
              <a:t>i</a:t>
            </a:r>
            <a:r>
              <a:rPr lang="en-US" sz="1700" i="1" dirty="0"/>
              <a:t> = </a:t>
            </a:r>
            <a:r>
              <a:rPr lang="en-US" sz="1700" i="1" dirty="0">
                <a:solidFill>
                  <a:srgbClr val="FF0000"/>
                </a:solidFill>
              </a:rPr>
              <a:t>β</a:t>
            </a:r>
            <a:r>
              <a:rPr lang="en-US" sz="1700" i="1" baseline="-25000" dirty="0">
                <a:solidFill>
                  <a:srgbClr val="FF0000"/>
                </a:solidFill>
              </a:rPr>
              <a:t>1</a:t>
            </a:r>
            <a:r>
              <a:rPr lang="en-US" sz="1700" i="1" dirty="0"/>
              <a:t>ASFR</a:t>
            </a:r>
            <a:r>
              <a:rPr lang="en-US" sz="1700" i="1" baseline="-25000" dirty="0"/>
              <a:t>i</a:t>
            </a:r>
            <a:r>
              <a:rPr lang="en-US" sz="1700" i="1" dirty="0"/>
              <a:t>+ </a:t>
            </a:r>
            <a:r>
              <a:rPr lang="en-US" sz="1700" i="1" dirty="0">
                <a:solidFill>
                  <a:srgbClr val="FF0000"/>
                </a:solidFill>
              </a:rPr>
              <a:t>β</a:t>
            </a:r>
            <a:r>
              <a:rPr lang="en-US" sz="1700" i="1" baseline="-25000" dirty="0">
                <a:solidFill>
                  <a:srgbClr val="FF0000"/>
                </a:solidFill>
              </a:rPr>
              <a:t>2</a:t>
            </a:r>
            <a:r>
              <a:rPr lang="en-US" sz="1700" i="1" dirty="0"/>
              <a:t>P(ASFR)</a:t>
            </a:r>
            <a:r>
              <a:rPr lang="en-US" sz="1700" i="1" baseline="-25000" dirty="0"/>
              <a:t>i</a:t>
            </a:r>
            <a:r>
              <a:rPr lang="en-US" sz="1700" i="1" dirty="0"/>
              <a:t> + X</a:t>
            </a:r>
            <a:r>
              <a:rPr lang="en-US" sz="1700" i="1" baseline="-25000" dirty="0"/>
              <a:t>ik</a:t>
            </a:r>
            <a:r>
              <a:rPr lang="en-US" sz="1700" i="1" dirty="0"/>
              <a:t>β</a:t>
            </a:r>
            <a:r>
              <a:rPr lang="en-US" sz="1700" i="1" baseline="-25000" dirty="0"/>
              <a:t>k</a:t>
            </a:r>
            <a:r>
              <a:rPr lang="en-US" sz="1700" i="1" dirty="0"/>
              <a:t>+e</a:t>
            </a:r>
            <a:r>
              <a:rPr lang="en-US" sz="1700" i="1" baseline="-25000" dirty="0"/>
              <a:t>i</a:t>
            </a:r>
            <a:r>
              <a:rPr lang="en-US" sz="1700" i="1" dirty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en-US" sz="16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1600" dirty="0"/>
              <a:t>The marginal impact on dollars collected is given by</a:t>
            </a:r>
            <a:br>
              <a:rPr lang="en-US" altLang="en-US" sz="1600" dirty="0"/>
            </a:br>
            <a:r>
              <a:rPr lang="en-US" altLang="en-US" sz="1600" dirty="0"/>
              <a:t/>
            </a:r>
            <a:br>
              <a:rPr lang="en-US" altLang="en-US" sz="1600" dirty="0"/>
            </a:br>
            <a:r>
              <a:rPr lang="en-US" altLang="en-US" sz="1600" dirty="0"/>
              <a:t/>
            </a:r>
            <a:br>
              <a:rPr lang="en-US" altLang="en-US" sz="1600" dirty="0"/>
            </a:br>
            <a:r>
              <a:rPr lang="en-US" altLang="en-US" sz="1600" dirty="0"/>
              <a:t/>
            </a:r>
            <a:br>
              <a:rPr lang="en-US" altLang="en-US" sz="1600" dirty="0"/>
            </a:b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altLang="en-US" sz="16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1400" i="1" dirty="0"/>
              <a:t>x</a:t>
            </a:r>
            <a:r>
              <a:rPr lang="en-US" sz="1400" i="1" baseline="-25000" dirty="0"/>
              <a:t>i</a:t>
            </a:r>
            <a:r>
              <a:rPr lang="en-US" sz="1400" i="1" dirty="0"/>
              <a:t> </a:t>
            </a:r>
            <a:r>
              <a:rPr lang="en-US" sz="1400" dirty="0"/>
              <a:t>is a specific element of the set [</a:t>
            </a:r>
            <a:r>
              <a:rPr lang="en-US" sz="1400" i="1" dirty="0"/>
              <a:t>ASFR</a:t>
            </a:r>
            <a:r>
              <a:rPr lang="en-US" sz="1400" i="1" baseline="-25000" dirty="0"/>
              <a:t>i</a:t>
            </a:r>
            <a:r>
              <a:rPr lang="en-US" sz="1400" i="1" dirty="0"/>
              <a:t>, P(ASFR)</a:t>
            </a:r>
            <a:r>
              <a:rPr lang="en-US" sz="1400" i="1" baseline="-25000" dirty="0"/>
              <a:t>i</a:t>
            </a:r>
            <a:r>
              <a:rPr lang="en-US" sz="1400" i="1" dirty="0"/>
              <a:t> , X</a:t>
            </a:r>
            <a:r>
              <a:rPr lang="en-US" sz="1400" i="1" baseline="-25000" dirty="0"/>
              <a:t>ik</a:t>
            </a:r>
            <a:r>
              <a:rPr lang="en-US" sz="1400" dirty="0"/>
              <a:t>] ,</a:t>
            </a:r>
            <a:r>
              <a:rPr lang="en-US" altLang="en-US" sz="1600" dirty="0"/>
              <a:t> </a:t>
            </a:r>
            <a:r>
              <a:rPr lang="en-US" altLang="en-US" sz="1600" i="1" dirty="0"/>
              <a:t>Ф()</a:t>
            </a:r>
            <a:r>
              <a:rPr lang="en-US" altLang="en-US" sz="1600" dirty="0"/>
              <a:t> is the Normal distribution function and </a:t>
            </a:r>
            <a:r>
              <a:rPr lang="en-US" altLang="en-US" sz="1600" i="1" dirty="0"/>
              <a:t>σ</a:t>
            </a:r>
            <a:r>
              <a:rPr lang="en-US" altLang="en-US" sz="1600" i="1" baseline="-25000" dirty="0"/>
              <a:t>U</a:t>
            </a:r>
            <a:r>
              <a:rPr lang="en-US" altLang="en-US" sz="1600" dirty="0"/>
              <a:t> is the scale parameter. </a:t>
            </a:r>
          </a:p>
        </p:txBody>
      </p:sp>
      <p:sp>
        <p:nvSpPr>
          <p:cNvPr id="35842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DFB67B2-308E-4C7A-B907-9F7DB23B2EF1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35844" name="Date Placeholder 6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sp>
        <p:nvSpPr>
          <p:cNvPr id="35848" name="Rectangle 6"/>
          <p:cNvSpPr>
            <a:spLocks noChangeArrowheads="1"/>
          </p:cNvSpPr>
          <p:nvPr/>
        </p:nvSpPr>
        <p:spPr bwMode="auto">
          <a:xfrm>
            <a:off x="4506396" y="-209756"/>
            <a:ext cx="131215" cy="419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941" tIns="32470" rIns="64941" bIns="32470" anchor="ctr">
            <a:spAutoFit/>
          </a:bodyPr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4506396" y="2191214"/>
            <a:ext cx="131215" cy="419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941" tIns="32470" rIns="64941" bIns="32470" anchor="ctr">
            <a:spAutoFit/>
          </a:bodyPr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35850" name="Object 7"/>
          <p:cNvGraphicFramePr>
            <a:graphicFrameLocks noChangeAspect="1"/>
          </p:cNvGraphicFramePr>
          <p:nvPr/>
        </p:nvGraphicFramePr>
        <p:xfrm>
          <a:off x="564701" y="3132090"/>
          <a:ext cx="652009" cy="607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177646" imgH="190335" progId="Equation.3">
                  <p:embed/>
                </p:oleObj>
              </mc:Choice>
              <mc:Fallback>
                <p:oleObj name="Equation" r:id="rId4" imgW="177646" imgH="1903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01" y="3132090"/>
                        <a:ext cx="652009" cy="607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1" name="Text Box 10"/>
          <p:cNvSpPr txBox="1">
            <a:spLocks noChangeArrowheads="1"/>
          </p:cNvSpPr>
          <p:nvPr/>
        </p:nvSpPr>
        <p:spPr bwMode="auto">
          <a:xfrm>
            <a:off x="239264" y="1282526"/>
            <a:ext cx="8385401" cy="327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941" tIns="32470" rIns="64941" bIns="32470">
            <a:spAutoFit/>
          </a:bodyPr>
          <a:lstStyle>
            <a:lvl1pPr algn="l" defTabSz="11493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4000">
                <a:solidFill>
                  <a:schemeClr val="tx1"/>
                </a:solidFill>
                <a:latin typeface="Arial" charset="0"/>
              </a:defRPr>
            </a:lvl1pPr>
            <a:lvl2pPr marL="933450" indent="-358775" algn="l" defTabSz="11493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3500">
                <a:solidFill>
                  <a:schemeClr val="tx1"/>
                </a:solidFill>
                <a:latin typeface="Arial" charset="0"/>
              </a:defRPr>
            </a:lvl2pPr>
            <a:lvl3pPr marL="1436688" indent="-287338" algn="l" defTabSz="114935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3pPr>
            <a:lvl4pPr marL="2011363" indent="-287338" algn="l" defTabSz="11493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4pPr>
            <a:lvl5pPr marL="2586038" indent="-287338" algn="l" defTabSz="114935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5pPr>
            <a:lvl6pPr marL="30432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6pPr>
            <a:lvl7pPr marL="35004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7pPr>
            <a:lvl8pPr marL="39576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8pPr>
            <a:lvl9pPr marL="44148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700" b="1" i="1" dirty="0">
                <a:solidFill>
                  <a:srgbClr val="FF3300"/>
                </a:solidFill>
                <a:cs typeface="Times New Roman" pitchFamily="18" charset="0"/>
              </a:rPr>
              <a:t>β</a:t>
            </a:r>
            <a:r>
              <a:rPr lang="en-US" altLang="en-US" sz="1700" b="1" i="1" baseline="-25000" dirty="0">
                <a:solidFill>
                  <a:srgbClr val="FF3300"/>
                </a:solidFill>
                <a:cs typeface="Times New Roman" pitchFamily="18" charset="0"/>
              </a:rPr>
              <a:t>1</a:t>
            </a:r>
            <a:r>
              <a:rPr lang="en-US" altLang="en-US" sz="1700" b="1" dirty="0">
                <a:solidFill>
                  <a:srgbClr val="0000FF"/>
                </a:solidFill>
                <a:cs typeface="Times New Roman" pitchFamily="18" charset="0"/>
              </a:rPr>
              <a:t> and </a:t>
            </a:r>
            <a:r>
              <a:rPr lang="en-US" altLang="en-US" sz="1700" b="1" i="1" dirty="0">
                <a:solidFill>
                  <a:srgbClr val="FF3300"/>
                </a:solidFill>
                <a:cs typeface="Times New Roman" pitchFamily="18" charset="0"/>
              </a:rPr>
              <a:t>β</a:t>
            </a:r>
            <a:r>
              <a:rPr lang="en-US" altLang="en-US" sz="1700" b="1" i="1" baseline="-25000" dirty="0">
                <a:solidFill>
                  <a:srgbClr val="FF3300"/>
                </a:solidFill>
                <a:cs typeface="Times New Roman" pitchFamily="18" charset="0"/>
              </a:rPr>
              <a:t>2</a:t>
            </a:r>
            <a:r>
              <a:rPr lang="en-US" altLang="en-US" sz="1700" b="1" i="1" dirty="0">
                <a:solidFill>
                  <a:srgbClr val="FF3300"/>
                </a:solidFill>
                <a:cs typeface="Times New Roman" pitchFamily="18" charset="0"/>
              </a:rPr>
              <a:t> </a:t>
            </a:r>
            <a:r>
              <a:rPr lang="en-US" altLang="en-US" sz="1700" b="1" i="1" dirty="0">
                <a:solidFill>
                  <a:srgbClr val="0000FF"/>
                </a:solidFill>
                <a:cs typeface="Times New Roman" pitchFamily="18" charset="0"/>
              </a:rPr>
              <a:t>estimate the direct and indirect impacts of ASFR on Dollars Collected</a:t>
            </a:r>
            <a:endParaRPr lang="en-US" altLang="en-US" sz="1600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35853" name="Rectangle 18"/>
          <p:cNvSpPr>
            <a:spLocks noChangeArrowheads="1"/>
          </p:cNvSpPr>
          <p:nvPr/>
        </p:nvSpPr>
        <p:spPr bwMode="auto">
          <a:xfrm>
            <a:off x="4508664" y="58134"/>
            <a:ext cx="131215" cy="419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941" tIns="32470" rIns="64941" bIns="32470" anchor="ctr">
            <a:spAutoFit/>
          </a:bodyPr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5854" name="Rectangle 19"/>
          <p:cNvSpPr>
            <a:spLocks noChangeArrowheads="1"/>
          </p:cNvSpPr>
          <p:nvPr/>
        </p:nvSpPr>
        <p:spPr bwMode="auto">
          <a:xfrm>
            <a:off x="0" y="668149"/>
            <a:ext cx="160004" cy="204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941" tIns="32470" rIns="64941" bIns="32470" anchor="ctr">
            <a:spAutoFit/>
          </a:bodyPr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dirty="0">
                <a:solidFill>
                  <a:srgbClr val="000000"/>
                </a:solidFill>
                <a:latin typeface="Times" pitchFamily="18" charset="0"/>
                <a:ea typeface="Times New Roman" pitchFamily="18" charset="0"/>
                <a:cs typeface="Arial" charset="0"/>
              </a:rPr>
              <a:t> </a:t>
            </a:r>
            <a:endParaRPr lang="en-US" altLang="en-US" sz="1300" dirty="0">
              <a:solidFill>
                <a:srgbClr val="000000"/>
              </a:solidFill>
              <a:ea typeface="Times New Roman" pitchFamily="18" charset="0"/>
              <a:cs typeface="Arial" charset="0"/>
            </a:endParaRPr>
          </a:p>
        </p:txBody>
      </p:sp>
      <p:pic>
        <p:nvPicPr>
          <p:cNvPr id="35855" name="Picture 2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067" y="3143252"/>
            <a:ext cx="2707821" cy="872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043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43523"/>
            <a:ext cx="8230054" cy="302493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568"/>
              </a:spcBef>
            </a:pPr>
            <a:r>
              <a:rPr lang="en-US" altLang="en-US" sz="1700" i="1" dirty="0"/>
              <a:t>P( File</a:t>
            </a:r>
            <a:r>
              <a:rPr lang="en-US" altLang="en-US" sz="1700" i="1" baseline="-25000" dirty="0"/>
              <a:t>t+j</a:t>
            </a:r>
            <a:r>
              <a:rPr lang="en-US" altLang="en-US" sz="1700" i="1" dirty="0"/>
              <a:t>)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=F(α</a:t>
            </a:r>
            <a:r>
              <a:rPr lang="en-US" altLang="en-US" sz="1700" i="1" baseline="-25000" dirty="0"/>
              <a:t>1</a:t>
            </a:r>
            <a:r>
              <a:rPr lang="en-US" altLang="en-US" sz="1700" i="1" dirty="0"/>
              <a:t>ASFR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+ α</a:t>
            </a:r>
            <a:r>
              <a:rPr lang="en-US" altLang="en-US" sz="1700" i="1" baseline="-25000" dirty="0"/>
              <a:t>2</a:t>
            </a:r>
            <a:r>
              <a:rPr lang="en-US" altLang="en-US" sz="1700" i="1" dirty="0"/>
              <a:t>P(ASFR)</a:t>
            </a:r>
            <a:r>
              <a:rPr lang="en-US" altLang="en-US" sz="1700" i="1" baseline="-25000" dirty="0"/>
              <a:t>i</a:t>
            </a:r>
            <a:r>
              <a:rPr lang="en-US" altLang="en-US" sz="1700" i="1" dirty="0"/>
              <a:t>+ X</a:t>
            </a:r>
            <a:r>
              <a:rPr lang="en-US" altLang="en-US" sz="1700" i="1" baseline="-25000" dirty="0"/>
              <a:t>ij</a:t>
            </a:r>
            <a:r>
              <a:rPr lang="en-US" altLang="en-US" sz="1700" i="1" dirty="0"/>
              <a:t>α</a:t>
            </a:r>
            <a:r>
              <a:rPr lang="en-US" altLang="en-US" sz="1700" i="1" baseline="-25000" dirty="0"/>
              <a:t>j</a:t>
            </a:r>
            <a:r>
              <a:rPr lang="en-US" altLang="en-US" sz="1700" i="1" dirty="0"/>
              <a:t> ).</a:t>
            </a:r>
          </a:p>
          <a:p>
            <a:pPr eaLnBrk="1" hangingPunct="1">
              <a:lnSpc>
                <a:spcPct val="150000"/>
              </a:lnSpc>
              <a:spcBef>
                <a:spcPts val="568"/>
              </a:spcBef>
            </a:pPr>
            <a:r>
              <a:rPr lang="en-US" altLang="en-US" sz="1700" i="1" dirty="0"/>
              <a:t>File</a:t>
            </a:r>
            <a:r>
              <a:rPr lang="en-US" altLang="en-US" sz="1700" i="1" baseline="-25000" dirty="0"/>
              <a:t>t+j</a:t>
            </a:r>
            <a:r>
              <a:rPr lang="en-US" altLang="en-US" sz="1700" dirty="0"/>
              <a:t> represents whether the taxpayer timely filed their </a:t>
            </a:r>
            <a:r>
              <a:rPr lang="en-US" altLang="en-US" sz="1700" i="1" dirty="0"/>
              <a:t>t+j</a:t>
            </a:r>
            <a:r>
              <a:rPr lang="en-US" altLang="en-US" sz="1700" dirty="0"/>
              <a:t>  tax return</a:t>
            </a:r>
          </a:p>
          <a:p>
            <a:pPr eaLnBrk="1" hangingPunct="1">
              <a:lnSpc>
                <a:spcPct val="150000"/>
              </a:lnSpc>
              <a:spcBef>
                <a:spcPts val="568"/>
              </a:spcBef>
            </a:pPr>
            <a:r>
              <a:rPr lang="en-US" altLang="en-US" sz="1700" dirty="0"/>
              <a:t>Separate regression are estimated for j=2, 3 and 4 </a:t>
            </a:r>
          </a:p>
          <a:p>
            <a:pPr lvl="1" eaLnBrk="1" hangingPunct="1">
              <a:lnSpc>
                <a:spcPct val="150000"/>
              </a:lnSpc>
              <a:spcBef>
                <a:spcPts val="568"/>
              </a:spcBef>
            </a:pPr>
            <a:r>
              <a:rPr lang="en-US" altLang="en-US" sz="1700" b="1" dirty="0"/>
              <a:t>X</a:t>
            </a:r>
            <a:r>
              <a:rPr lang="en-US" altLang="en-US" sz="1700" dirty="0"/>
              <a:t> matrix is updated for the each of the years with new available information </a:t>
            </a:r>
          </a:p>
          <a:p>
            <a:pPr eaLnBrk="1" hangingPunct="1">
              <a:spcBef>
                <a:spcPts val="568"/>
              </a:spcBef>
            </a:pPr>
            <a:r>
              <a:rPr lang="en-US" altLang="en-US" sz="1700" dirty="0"/>
              <a:t>The marginal impact of x</a:t>
            </a:r>
            <a:r>
              <a:rPr lang="en-US" altLang="en-US" sz="1700" baseline="-25000" dirty="0"/>
              <a:t>i</a:t>
            </a:r>
            <a:r>
              <a:rPr lang="en-US" altLang="en-US" sz="1700" dirty="0"/>
              <a:t> on subsequent filing compliance for each of these years are computed at their sample means </a:t>
            </a: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altLang="en-US" sz="1700" dirty="0"/>
          </a:p>
        </p:txBody>
      </p:sp>
      <p:sp>
        <p:nvSpPr>
          <p:cNvPr id="368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68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2AD7D4B-E26B-45B7-885D-9D37BE1BB10E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36868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sp>
        <p:nvSpPr>
          <p:cNvPr id="36871" name="Rectangle 1"/>
          <p:cNvSpPr>
            <a:spLocks noChangeArrowheads="1"/>
          </p:cNvSpPr>
          <p:nvPr/>
        </p:nvSpPr>
        <p:spPr bwMode="auto">
          <a:xfrm>
            <a:off x="381004" y="1389682"/>
            <a:ext cx="8436429" cy="281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941" tIns="32470" rIns="64941" bIns="32470">
            <a:spAutoFit/>
          </a:bodyPr>
          <a:lstStyle>
            <a:lvl1pPr>
              <a:defRPr sz="23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l-GR" altLang="en-US" sz="1400" b="1" i="1">
                <a:solidFill>
                  <a:srgbClr val="FF3300"/>
                </a:solidFill>
                <a:cs typeface="Times New Roman" pitchFamily="18" charset="0"/>
              </a:rPr>
              <a:t>α</a:t>
            </a:r>
            <a:r>
              <a:rPr lang="en-US" altLang="en-US" sz="1400" b="1" i="1" baseline="-25000" dirty="0">
                <a:solidFill>
                  <a:srgbClr val="FF3300"/>
                </a:solidFill>
                <a:cs typeface="Times New Roman" pitchFamily="18" charset="0"/>
              </a:rPr>
              <a:t>1</a:t>
            </a:r>
            <a:r>
              <a:rPr lang="en-US" altLang="en-US" sz="1400" b="1" dirty="0">
                <a:solidFill>
                  <a:srgbClr val="0000FF"/>
                </a:solidFill>
                <a:cs typeface="Times New Roman" pitchFamily="18" charset="0"/>
              </a:rPr>
              <a:t> and </a:t>
            </a:r>
            <a:r>
              <a:rPr lang="el-GR" altLang="en-US" sz="1400" b="1" i="1">
                <a:solidFill>
                  <a:srgbClr val="FF3300"/>
                </a:solidFill>
                <a:cs typeface="Times New Roman" pitchFamily="18" charset="0"/>
              </a:rPr>
              <a:t>α</a:t>
            </a:r>
            <a:r>
              <a:rPr lang="en-US" altLang="en-US" sz="1400" b="1" i="1" baseline="-25000" dirty="0">
                <a:solidFill>
                  <a:srgbClr val="FF3300"/>
                </a:solidFill>
                <a:cs typeface="Times New Roman" pitchFamily="18" charset="0"/>
              </a:rPr>
              <a:t>2</a:t>
            </a:r>
            <a:r>
              <a:rPr lang="en-US" altLang="en-US" sz="1400" b="1" i="1" dirty="0">
                <a:solidFill>
                  <a:srgbClr val="FF3300"/>
                </a:solidFill>
                <a:cs typeface="Times New Roman" pitchFamily="18" charset="0"/>
              </a:rPr>
              <a:t> </a:t>
            </a:r>
            <a:r>
              <a:rPr lang="en-US" altLang="en-US" sz="1400" b="1" i="1" dirty="0">
                <a:solidFill>
                  <a:srgbClr val="0000FF"/>
                </a:solidFill>
                <a:cs typeface="Times New Roman" pitchFamily="18" charset="0"/>
              </a:rPr>
              <a:t>estimate the direct and indirect impacts of ASFR on Subsequent Filing Compliance</a:t>
            </a:r>
            <a:endParaRPr lang="en-US" altLang="en-US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81000" y="446485"/>
            <a:ext cx="8230054" cy="1029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637" tIns="40819" rIns="81637" bIns="40819" numCol="1" anchor="ctr" anchorCtr="0" compatLnSpc="1">
            <a:prstTxWarp prst="textNoShape">
              <a:avLst/>
            </a:prstTxWarp>
          </a:bodyPr>
          <a:lstStyle>
            <a:lvl1pPr algn="l" defTabSz="1149350" rtl="0" eaLnBrk="0" fontAlgn="base" hangingPunct="0">
              <a:spcBef>
                <a:spcPct val="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1149350" rtl="0" eaLnBrk="0" fontAlgn="base" hangingPunct="0">
              <a:spcBef>
                <a:spcPct val="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Arial" charset="0"/>
              </a:defRPr>
            </a:lvl2pPr>
            <a:lvl3pPr algn="l" defTabSz="1149350" rtl="0" eaLnBrk="0" fontAlgn="base" hangingPunct="0">
              <a:spcBef>
                <a:spcPct val="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Arial" charset="0"/>
              </a:defRPr>
            </a:lvl3pPr>
            <a:lvl4pPr algn="l" defTabSz="1149350" rtl="0" eaLnBrk="0" fontAlgn="base" hangingPunct="0">
              <a:spcBef>
                <a:spcPct val="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Arial" charset="0"/>
              </a:defRPr>
            </a:lvl4pPr>
            <a:lvl5pPr algn="l" defTabSz="1149350" rtl="0" eaLnBrk="0" fontAlgn="base" hangingPunct="0">
              <a:spcBef>
                <a:spcPct val="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Arial" charset="0"/>
              </a:defRPr>
            </a:lvl5pPr>
            <a:lvl6pPr marL="457200" algn="l" defTabSz="1149350" rtl="0" fontAlgn="base">
              <a:spcBef>
                <a:spcPct val="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Arial" charset="0"/>
              </a:defRPr>
            </a:lvl6pPr>
            <a:lvl7pPr marL="914400" algn="l" defTabSz="1149350" rtl="0" fontAlgn="base">
              <a:spcBef>
                <a:spcPct val="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Arial" charset="0"/>
              </a:defRPr>
            </a:lvl7pPr>
            <a:lvl8pPr marL="1371600" algn="l" defTabSz="1149350" rtl="0" fontAlgn="base">
              <a:spcBef>
                <a:spcPct val="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Arial" charset="0"/>
              </a:defRPr>
            </a:lvl8pPr>
            <a:lvl9pPr marL="1828800" algn="l" defTabSz="1149350" rtl="0" fontAlgn="base">
              <a:spcBef>
                <a:spcPct val="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800" kern="0" dirty="0">
                <a:solidFill>
                  <a:srgbClr val="000000"/>
                </a:solidFill>
              </a:rPr>
              <a:t/>
            </a:r>
            <a:br>
              <a:rPr lang="en-US" altLang="en-US" sz="3800" kern="0" dirty="0">
                <a:solidFill>
                  <a:srgbClr val="000000"/>
                </a:solidFill>
              </a:rPr>
            </a:br>
            <a:r>
              <a:rPr lang="en-US" altLang="en-US" sz="2600" kern="0" dirty="0">
                <a:solidFill>
                  <a:srgbClr val="000000"/>
                </a:solidFill>
              </a:rPr>
              <a:t>Empirical Model</a:t>
            </a:r>
            <a:br>
              <a:rPr lang="en-US" altLang="en-US" sz="2600" kern="0" dirty="0">
                <a:solidFill>
                  <a:srgbClr val="000000"/>
                </a:solidFill>
              </a:rPr>
            </a:br>
            <a:r>
              <a:rPr lang="en-US" altLang="en-US" sz="1700" i="1" kern="0" dirty="0">
                <a:solidFill>
                  <a:srgbClr val="000000"/>
                </a:solidFill>
              </a:rPr>
              <a:t>Subsequent  Filing Compliance</a:t>
            </a:r>
          </a:p>
          <a:p>
            <a:pPr algn="ctr" eaLnBrk="1" hangingPunct="1"/>
            <a:r>
              <a:rPr lang="en-US" altLang="en-US" sz="1700" i="1" kern="0" dirty="0">
                <a:solidFill>
                  <a:srgbClr val="000000"/>
                </a:solidFill>
              </a:rPr>
              <a:t>Voluntarily filed the tax return two, three or four tax years after TDI</a:t>
            </a:r>
            <a:r>
              <a:rPr lang="en-US" altLang="en-US" sz="3800" kern="0" dirty="0">
                <a:solidFill>
                  <a:srgbClr val="000000"/>
                </a:solidFill>
              </a:rPr>
              <a:t/>
            </a:r>
            <a:br>
              <a:rPr lang="en-US" altLang="en-US" sz="3800" kern="0" dirty="0">
                <a:solidFill>
                  <a:srgbClr val="000000"/>
                </a:solidFill>
              </a:rPr>
            </a:br>
            <a:r>
              <a:rPr lang="en-US" altLang="en-US" sz="1700" kern="0" dirty="0">
                <a:solidFill>
                  <a:srgbClr val="000000"/>
                </a:solidFill>
              </a:rPr>
              <a:t/>
            </a:r>
            <a:br>
              <a:rPr lang="en-US" altLang="en-US" sz="1700" kern="0" dirty="0">
                <a:solidFill>
                  <a:srgbClr val="000000"/>
                </a:solidFill>
              </a:rPr>
            </a:br>
            <a:r>
              <a:rPr lang="en-US" altLang="en-US" sz="4300" kern="0" dirty="0">
                <a:solidFill>
                  <a:srgbClr val="000000"/>
                </a:solidFill>
              </a:rPr>
              <a:t> </a:t>
            </a: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59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74" y="1821658"/>
            <a:ext cx="8230054" cy="1029146"/>
          </a:xfrm>
        </p:spPr>
        <p:txBody>
          <a:bodyPr/>
          <a:lstStyle/>
          <a:p>
            <a:pPr algn="ctr">
              <a:defRPr/>
            </a:pPr>
            <a:r>
              <a:rPr lang="en-US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Results</a:t>
            </a:r>
          </a:p>
        </p:txBody>
      </p:sp>
      <p:sp>
        <p:nvSpPr>
          <p:cNvPr id="37891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446BBA5-A4A0-4AE0-AB11-91C04C224A4A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37893" name="Date Placeholder 4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80684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456974" y="113854"/>
            <a:ext cx="8230054" cy="1029146"/>
          </a:xfrm>
        </p:spPr>
        <p:txBody>
          <a:bodyPr/>
          <a:lstStyle/>
          <a:p>
            <a:pPr algn="ctr" eaLnBrk="1" hangingPunct="1"/>
            <a:r>
              <a:rPr lang="en-US" altLang="en-US" sz="4300" dirty="0"/>
              <a:t>Overview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idx="1"/>
          </p:nvPr>
        </p:nvSpPr>
        <p:spPr>
          <a:xfrm>
            <a:off x="1360718" y="1285875"/>
            <a:ext cx="6531429" cy="3268266"/>
          </a:xfrm>
        </p:spPr>
        <p:txBody>
          <a:bodyPr/>
          <a:lstStyle/>
          <a:p>
            <a:pPr eaLnBrk="1" hangingPunct="1">
              <a:spcBef>
                <a:spcPts val="568"/>
              </a:spcBef>
            </a:pPr>
            <a:r>
              <a:rPr lang="en-US" altLang="en-US" sz="1800" dirty="0"/>
              <a:t>IRS Return Delinquency Process</a:t>
            </a:r>
          </a:p>
          <a:p>
            <a:pPr eaLnBrk="1" hangingPunct="1">
              <a:spcBef>
                <a:spcPts val="568"/>
              </a:spcBef>
            </a:pPr>
            <a:r>
              <a:rPr lang="en-US" altLang="en-US" sz="1800" dirty="0"/>
              <a:t>ASFR Background</a:t>
            </a:r>
          </a:p>
          <a:p>
            <a:pPr eaLnBrk="1" hangingPunct="1">
              <a:spcBef>
                <a:spcPts val="568"/>
              </a:spcBef>
            </a:pPr>
            <a:r>
              <a:rPr lang="en-US" altLang="en-US" sz="1800" dirty="0"/>
              <a:t>Research Objectives</a:t>
            </a:r>
          </a:p>
          <a:p>
            <a:pPr eaLnBrk="1" hangingPunct="1">
              <a:spcBef>
                <a:spcPts val="568"/>
              </a:spcBef>
            </a:pPr>
            <a:r>
              <a:rPr lang="en-US" sz="1800" dirty="0"/>
              <a:t>Overview of ASFR Inventory Compliance/Collectability </a:t>
            </a:r>
          </a:p>
          <a:p>
            <a:pPr eaLnBrk="1" hangingPunct="1">
              <a:spcBef>
                <a:spcPts val="568"/>
              </a:spcBef>
            </a:pPr>
            <a:r>
              <a:rPr lang="en-US" altLang="en-US" sz="1800" dirty="0"/>
              <a:t>Theoretical Model</a:t>
            </a:r>
          </a:p>
          <a:p>
            <a:pPr eaLnBrk="1" hangingPunct="1">
              <a:spcBef>
                <a:spcPts val="568"/>
              </a:spcBef>
            </a:pPr>
            <a:r>
              <a:rPr lang="en-US" altLang="en-US" sz="1800" dirty="0"/>
              <a:t>Empirical Model</a:t>
            </a:r>
          </a:p>
          <a:p>
            <a:pPr eaLnBrk="1" hangingPunct="1">
              <a:spcBef>
                <a:spcPts val="568"/>
              </a:spcBef>
            </a:pPr>
            <a:r>
              <a:rPr lang="en-US" altLang="en-US" sz="1800" dirty="0"/>
              <a:t>Modeling Results</a:t>
            </a:r>
          </a:p>
          <a:p>
            <a:pPr eaLnBrk="1" hangingPunct="1">
              <a:spcBef>
                <a:spcPts val="568"/>
              </a:spcBef>
            </a:pPr>
            <a:r>
              <a:rPr lang="en-US" altLang="en-US" sz="1800" dirty="0"/>
              <a:t>Simulation</a:t>
            </a:r>
          </a:p>
          <a:p>
            <a:pPr eaLnBrk="1" hangingPunct="1">
              <a:spcBef>
                <a:spcPts val="568"/>
              </a:spcBef>
            </a:pPr>
            <a:r>
              <a:rPr lang="en-US" altLang="en-US" sz="1800" dirty="0"/>
              <a:t>Conclusion</a:t>
            </a:r>
          </a:p>
          <a:p>
            <a:pPr eaLnBrk="1" hangingPunct="1">
              <a:lnSpc>
                <a:spcPct val="80000"/>
              </a:lnSpc>
              <a:spcBef>
                <a:spcPts val="568"/>
              </a:spcBef>
            </a:pPr>
            <a:endParaRPr lang="en-US" altLang="en-US" sz="2100" dirty="0"/>
          </a:p>
        </p:txBody>
      </p:sp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EF51DFB-D37F-449C-9276-954B55F353F9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5364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15974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>
          <a:xfrm>
            <a:off x="436563" y="532435"/>
            <a:ext cx="8230054" cy="568151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Dollars Collected Model Results </a:t>
            </a:r>
            <a:endParaRPr lang="en-US" altLang="en-US" sz="2800" i="1" dirty="0"/>
          </a:p>
        </p:txBody>
      </p:sp>
      <p:sp>
        <p:nvSpPr>
          <p:cNvPr id="389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89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3791AB3-319B-4DA5-B930-E626285A67FE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38916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6749147" y="1500188"/>
            <a:ext cx="2231571" cy="3000375"/>
          </a:xfrm>
          <a:prstGeom prst="rect">
            <a:avLst/>
          </a:prstGeom>
          <a:noFill/>
          <a:ln w="57150" algn="ctr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941" tIns="32470" rIns="64941" bIns="32470"/>
          <a:lstStyle>
            <a:lvl1pPr algn="l" defTabSz="11493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4000">
                <a:solidFill>
                  <a:schemeClr val="tx1"/>
                </a:solidFill>
                <a:latin typeface="Arial" charset="0"/>
              </a:defRPr>
            </a:lvl1pPr>
            <a:lvl2pPr marL="933450" indent="-358775" algn="l" defTabSz="11493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3500">
                <a:solidFill>
                  <a:schemeClr val="tx1"/>
                </a:solidFill>
                <a:latin typeface="Arial" charset="0"/>
              </a:defRPr>
            </a:lvl2pPr>
            <a:lvl3pPr marL="1436688" indent="-287338" algn="l" defTabSz="114935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3pPr>
            <a:lvl4pPr marL="2011363" indent="-287338" algn="l" defTabSz="11493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4pPr>
            <a:lvl5pPr marL="2586038" indent="-287338" algn="l" defTabSz="114935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5pPr>
            <a:lvl6pPr marL="30432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6pPr>
            <a:lvl7pPr marL="35004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7pPr>
            <a:lvl8pPr marL="39576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8pPr>
            <a:lvl9pPr marL="44148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1" dirty="0">
                <a:solidFill>
                  <a:srgbClr val="FF3300"/>
                </a:solidFill>
                <a:cs typeface="Times New Roman" pitchFamily="18" charset="0"/>
              </a:rPr>
              <a:t/>
            </a:r>
            <a:br>
              <a:rPr lang="en-US" altLang="en-US" sz="1400" b="1" dirty="0">
                <a:solidFill>
                  <a:srgbClr val="FF3300"/>
                </a:solidFill>
                <a:cs typeface="Times New Roman" pitchFamily="18" charset="0"/>
              </a:rPr>
            </a:br>
            <a:r>
              <a:rPr lang="en-US" altLang="en-US" sz="1400" b="1" dirty="0">
                <a:solidFill>
                  <a:srgbClr val="0000FF"/>
                </a:solidFill>
                <a:cs typeface="Times New Roman" pitchFamily="18" charset="0"/>
              </a:rPr>
              <a:t>Increase in Dollars Collected by ASFR Treatment:</a:t>
            </a:r>
            <a:br>
              <a:rPr lang="en-US" altLang="en-US" sz="1400" b="1" dirty="0">
                <a:solidFill>
                  <a:srgbClr val="0000FF"/>
                </a:solidFill>
                <a:cs typeface="Times New Roman" pitchFamily="18" charset="0"/>
              </a:rPr>
            </a:br>
            <a:endParaRPr lang="en-US" altLang="en-US" sz="1400" b="1" dirty="0">
              <a:solidFill>
                <a:srgbClr val="0000FF"/>
              </a:soli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1" i="1" dirty="0">
                <a:solidFill>
                  <a:srgbClr val="0000FF"/>
                </a:solidFill>
                <a:cs typeface="Times New Roman" pitchFamily="18" charset="0"/>
              </a:rPr>
              <a:t>Positive</a:t>
            </a:r>
            <a:r>
              <a:rPr lang="en-US" altLang="en-US" sz="1400" i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sz="1400" i="1" u="sng" dirty="0">
                <a:solidFill>
                  <a:srgbClr val="0000FF"/>
                </a:solidFill>
                <a:cs typeface="Times New Roman" pitchFamily="18" charset="0"/>
              </a:rPr>
              <a:t>and </a:t>
            </a:r>
            <a:r>
              <a:rPr lang="en-US" altLang="en-US" sz="1400" b="1" i="1" dirty="0">
                <a:solidFill>
                  <a:srgbClr val="0000FF"/>
                </a:solidFill>
                <a:cs typeface="Times New Roman" pitchFamily="18" charset="0"/>
              </a:rPr>
              <a:t>Significant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400" i="1" dirty="0">
              <a:solidFill>
                <a:srgbClr val="0000FF"/>
              </a:soli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00" i="1" dirty="0">
                <a:solidFill>
                  <a:srgbClr val="0000FF"/>
                </a:solidFill>
                <a:cs typeface="Times New Roman" pitchFamily="18" charset="0"/>
              </a:rPr>
              <a:t>Marginal Effects are positive on dollars collected for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00" i="1" dirty="0">
                <a:solidFill>
                  <a:srgbClr val="0000FF"/>
                </a:solidFill>
                <a:cs typeface="Times New Roman" pitchFamily="18" charset="0"/>
              </a:rPr>
              <a:t>ASFR treatments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00" i="1" dirty="0">
                <a:solidFill>
                  <a:srgbClr val="0000FF"/>
                </a:solidFill>
                <a:cs typeface="Times New Roman" pitchFamily="18" charset="0"/>
              </a:rPr>
              <a:t>compared to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00" i="1" dirty="0">
                <a:solidFill>
                  <a:srgbClr val="0000FF"/>
                </a:solidFill>
                <a:cs typeface="Times New Roman" pitchFamily="18" charset="0"/>
              </a:rPr>
              <a:t>“No Treatment”</a:t>
            </a: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4" y="1276351"/>
            <a:ext cx="6310387" cy="322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284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3"/>
          <p:cNvSpPr>
            <a:spLocks noGrp="1" noChangeArrowheads="1"/>
          </p:cNvSpPr>
          <p:nvPr>
            <p:ph type="title"/>
          </p:nvPr>
        </p:nvSpPr>
        <p:spPr>
          <a:xfrm>
            <a:off x="163290" y="369147"/>
            <a:ext cx="8687027" cy="568152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Subsequent Voluntary Compliance Model Results </a:t>
            </a:r>
            <a:endParaRPr lang="en-US" altLang="en-US" sz="2800" i="1" dirty="0"/>
          </a:p>
        </p:txBody>
      </p:sp>
      <p:sp>
        <p:nvSpPr>
          <p:cNvPr id="399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399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E337826-0535-4BD8-BF3E-2CB3340A2366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39940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sp>
        <p:nvSpPr>
          <p:cNvPr id="39942" name="Text Box 5"/>
          <p:cNvSpPr txBox="1">
            <a:spLocks noChangeArrowheads="1"/>
          </p:cNvSpPr>
          <p:nvPr/>
        </p:nvSpPr>
        <p:spPr bwMode="auto">
          <a:xfrm>
            <a:off x="6749143" y="1017984"/>
            <a:ext cx="2286000" cy="3143340"/>
          </a:xfrm>
          <a:prstGeom prst="rect">
            <a:avLst/>
          </a:prstGeom>
          <a:noFill/>
          <a:ln w="57150" algn="ctr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4941" tIns="32470" rIns="64941" bIns="32470">
            <a:spAutoFit/>
          </a:bodyPr>
          <a:lstStyle>
            <a:lvl1pPr algn="l" defTabSz="11493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4000">
                <a:solidFill>
                  <a:schemeClr val="tx1"/>
                </a:solidFill>
                <a:latin typeface="Arial" charset="0"/>
              </a:defRPr>
            </a:lvl1pPr>
            <a:lvl2pPr marL="933450" indent="-358775" algn="l" defTabSz="11493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3500">
                <a:solidFill>
                  <a:schemeClr val="tx1"/>
                </a:solidFill>
                <a:latin typeface="Arial" charset="0"/>
              </a:defRPr>
            </a:lvl2pPr>
            <a:lvl3pPr marL="1436688" indent="-287338" algn="l" defTabSz="114935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3pPr>
            <a:lvl4pPr marL="2011363" indent="-287338" algn="l" defTabSz="11493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4pPr>
            <a:lvl5pPr marL="2586038" indent="-287338" algn="l" defTabSz="114935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5pPr>
            <a:lvl6pPr marL="30432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6pPr>
            <a:lvl7pPr marL="35004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7pPr>
            <a:lvl8pPr marL="39576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8pPr>
            <a:lvl9pPr marL="44148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400" b="1" dirty="0">
              <a:solidFill>
                <a:srgbClr val="FF3300"/>
              </a:soli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1" dirty="0">
                <a:solidFill>
                  <a:srgbClr val="0000FF"/>
                </a:solidFill>
                <a:cs typeface="Times New Roman" pitchFamily="18" charset="0"/>
              </a:rPr>
              <a:t>Increase in Subsequent Compliance by ASFR Treatment:</a:t>
            </a:r>
            <a:br>
              <a:rPr lang="en-US" altLang="en-US" sz="1400" b="1" dirty="0">
                <a:solidFill>
                  <a:srgbClr val="0000FF"/>
                </a:solidFill>
                <a:cs typeface="Times New Roman" pitchFamily="18" charset="0"/>
              </a:rPr>
            </a:br>
            <a:endParaRPr lang="en-US" altLang="en-US" sz="1400" b="1" dirty="0">
              <a:solidFill>
                <a:srgbClr val="0000FF"/>
              </a:soli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</a:pPr>
            <a:r>
              <a:rPr lang="en-US" altLang="en-US" sz="1400" b="1" i="1" dirty="0">
                <a:solidFill>
                  <a:srgbClr val="0000FF"/>
                </a:solidFill>
                <a:cs typeface="Times New Roman" pitchFamily="18" charset="0"/>
              </a:rPr>
              <a:t>Positive,</a:t>
            </a:r>
            <a:r>
              <a:rPr lang="en-US" altLang="en-US" sz="1400" i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sz="1400" b="1" i="1" dirty="0">
                <a:solidFill>
                  <a:srgbClr val="0000FF"/>
                </a:solidFill>
                <a:cs typeface="Times New Roman" pitchFamily="18" charset="0"/>
              </a:rPr>
              <a:t>Significant</a:t>
            </a:r>
            <a:endParaRPr lang="en-US" altLang="en-US" sz="1400" i="1" dirty="0">
              <a:solidFill>
                <a:srgbClr val="0000FF"/>
              </a:soli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1" i="1" u="sng" dirty="0">
                <a:solidFill>
                  <a:srgbClr val="0000FF"/>
                </a:solidFill>
                <a:cs typeface="Times New Roman" pitchFamily="18" charset="0"/>
              </a:rPr>
              <a:t>and </a:t>
            </a:r>
            <a:r>
              <a:rPr lang="en-US" altLang="en-US" sz="1400" b="1" i="1" dirty="0">
                <a:solidFill>
                  <a:srgbClr val="0000FF"/>
                </a:solidFill>
                <a:cs typeface="Times New Roman" pitchFamily="18" charset="0"/>
              </a:rPr>
              <a:t> Stable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400" b="1" i="1" dirty="0">
              <a:solidFill>
                <a:srgbClr val="0000FF"/>
              </a:soli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100" b="1" i="1" dirty="0">
                <a:solidFill>
                  <a:srgbClr val="0000FF"/>
                </a:solidFill>
                <a:cs typeface="Times New Roman" pitchFamily="18" charset="0"/>
              </a:rPr>
              <a:t>Marginal direct and indirect effects of ASFR on voluntary filing compliance two, three and four years after TDI assignment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100" b="1" i="1" dirty="0">
              <a:solidFill>
                <a:srgbClr val="0000FF"/>
              </a:soli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</a:pPr>
            <a:r>
              <a:rPr lang="en-US" altLang="en-US" sz="1100" b="1" i="1" dirty="0">
                <a:solidFill>
                  <a:srgbClr val="0000FF"/>
                </a:solidFill>
                <a:cs typeface="Times New Roman" pitchFamily="18" charset="0"/>
              </a:rPr>
              <a:t>Indirect effect is increasing and stable over the years as the direct effect reduces over time</a:t>
            </a:r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"/>
          <a:stretch/>
        </p:blipFill>
        <p:spPr bwMode="auto">
          <a:xfrm>
            <a:off x="0" y="1446610"/>
            <a:ext cx="6858000" cy="2471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840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589" y="1821658"/>
            <a:ext cx="8230054" cy="1029146"/>
          </a:xfrm>
        </p:spPr>
        <p:txBody>
          <a:bodyPr/>
          <a:lstStyle/>
          <a:p>
            <a:pPr algn="ctr">
              <a:defRPr/>
            </a:pPr>
            <a:r>
              <a:rPr lang="en-US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Illustrating the effect of ASFR with a</a:t>
            </a:r>
            <a:br>
              <a:rPr lang="en-US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Simulation</a:t>
            </a:r>
          </a:p>
        </p:txBody>
      </p:sp>
      <p:sp>
        <p:nvSpPr>
          <p:cNvPr id="40963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48B8ED2-BBF5-45B6-B889-D298BF3A09A4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0965" name="Date Placeholder 4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10835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163290" y="369147"/>
            <a:ext cx="8687027" cy="568152"/>
          </a:xfrm>
        </p:spPr>
        <p:txBody>
          <a:bodyPr/>
          <a:lstStyle/>
          <a:p>
            <a:pPr algn="ctr" eaLnBrk="1" hangingPunct="1"/>
            <a:r>
              <a:rPr lang="en-US" altLang="en-US" sz="2800" dirty="0"/>
              <a:t>Simulation</a:t>
            </a:r>
            <a:endParaRPr lang="en-US" altLang="en-US" sz="2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98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41423" y="1071565"/>
                <a:ext cx="8230054" cy="3167807"/>
              </a:xfrm>
            </p:spPr>
            <p:txBody>
              <a:bodyPr/>
              <a:lstStyle/>
              <a:p>
                <a:pPr eaLnBrk="1" hangingPunct="1"/>
                <a:r>
                  <a:rPr lang="en-US" sz="1600" dirty="0"/>
                  <a:t>Use estimated models to illustrate the impact of working more ASFR cases on dollars collected and subsequent voluntary filing</a:t>
                </a:r>
                <a:br>
                  <a:rPr lang="en-US" sz="1600" dirty="0"/>
                </a:br>
                <a:endParaRPr lang="en-US" sz="1600" dirty="0"/>
              </a:p>
              <a:p>
                <a:pPr eaLnBrk="1" hangingPunct="1"/>
                <a:r>
                  <a:rPr lang="en-US" sz="1600" dirty="0"/>
                  <a:t>Select randomly cases from the tax year 2009 unworked by ASFR</a:t>
                </a:r>
                <a:br>
                  <a:rPr lang="en-US" sz="1600" dirty="0"/>
                </a:br>
                <a:r>
                  <a:rPr lang="en-US" sz="1600" dirty="0"/>
                  <a:t> </a:t>
                </a:r>
              </a:p>
              <a:p>
                <a:pPr eaLnBrk="1" hangingPunct="1"/>
                <a:r>
                  <a:rPr lang="en-US" sz="1600" dirty="0"/>
                  <a:t>Assume the initial ASFR letter (30-day letter) was sent immediately</a:t>
                </a:r>
                <a:br>
                  <a:rPr lang="en-US" sz="1600" dirty="0"/>
                </a:br>
                <a:endParaRPr lang="en-US" sz="1600" dirty="0"/>
              </a:p>
              <a:p>
                <a:pPr eaLnBrk="1" hangingPunct="1"/>
                <a:r>
                  <a:rPr lang="en-US" sz="1600" dirty="0"/>
                  <a:t>Increase the measure for Indirect Effect, P(ASFR), to reflect increase in proportion of available inventory</a:t>
                </a:r>
                <a:br>
                  <a:rPr lang="en-US" sz="1600" dirty="0"/>
                </a:br>
                <a:endParaRPr lang="en-US" sz="1600" dirty="0"/>
              </a:p>
              <a:p>
                <a:pPr eaLnBrk="1" hangingPunct="1"/>
                <a:r>
                  <a:rPr lang="en-US" sz="1600" dirty="0"/>
                  <a:t>Estimate increases in payments and subsequent returns filed from the fitted regressions. Compute:</a:t>
                </a:r>
              </a:p>
              <a:p>
                <a:pPr lvl="1" eaLnBrk="1" hangingPunct="1"/>
                <a:r>
                  <a:rPr lang="en-US" sz="1400" dirty="0"/>
                  <a:t>Increase in payments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14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1400" i="1">
                            <a:latin typeface="Cambria Math"/>
                            <a:ea typeface="Cambria Math"/>
                          </a:rPr>
                          <m:t>∀</m:t>
                        </m:r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𝑖</m:t>
                        </m:r>
                      </m:sub>
                      <m:sup/>
                      <m:e>
                        <m:r>
                          <a:rPr lang="en-US" sz="1400" i="1">
                            <a:latin typeface="Cambria Math"/>
                          </a:rPr>
                          <m:t>(</m:t>
                        </m:r>
                        <m:r>
                          <a:rPr lang="en-US" sz="1400" i="1">
                            <a:latin typeface="Cambria Math"/>
                          </a:rPr>
                          <m:t>𝐸</m:t>
                        </m:r>
                        <m:d>
                          <m:d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𝑐𝑖</m:t>
                                </m:r>
                              </m:sub>
                            </m:sSub>
                          </m:e>
                        </m:d>
                        <m:r>
                          <a:rPr lang="en-US" sz="1400" i="1">
                            <a:latin typeface="Cambria Math"/>
                          </a:rPr>
                          <m:t>−</m:t>
                        </m:r>
                        <m:r>
                          <a:rPr lang="en-US" sz="1400" i="1">
                            <a:latin typeface="Cambria Math"/>
                          </a:rPr>
                          <m:t>𝐸</m:t>
                        </m:r>
                        <m:r>
                          <a:rPr lang="en-US" sz="1400" i="1">
                            <a:latin typeface="Cambria Math"/>
                          </a:rPr>
                          <m:t>(</m:t>
                        </m:r>
                      </m:e>
                    </m:nary>
                    <m:sSub>
                      <m:sSubPr>
                        <m:ctrlPr>
                          <a:rPr lang="en-US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𝑎𝑖</m:t>
                        </m:r>
                      </m:sub>
                    </m:sSub>
                  </m:oMath>
                </a14:m>
                <a:r>
                  <a:rPr lang="en-US" sz="1400" dirty="0"/>
                  <a:t>))</a:t>
                </a:r>
              </a:p>
              <a:p>
                <a:pPr lvl="1" eaLnBrk="1" hangingPunct="1"/>
                <a:r>
                  <a:rPr lang="en-US" sz="1400" dirty="0"/>
                  <a:t>Increase in returns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14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1400" i="1">
                            <a:latin typeface="Cambria Math"/>
                            <a:ea typeface="Cambria Math"/>
                          </a:rPr>
                          <m:t>∀</m:t>
                        </m:r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𝑖</m:t>
                        </m:r>
                      </m:sub>
                      <m:sup/>
                      <m:e>
                        <m:r>
                          <a:rPr lang="en-US" sz="1400" i="1">
                            <a:latin typeface="Cambria Math"/>
                          </a:rPr>
                          <m:t>(</m:t>
                        </m:r>
                        <m:r>
                          <a:rPr lang="en-US" sz="1400" i="1"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𝑐𝑖</m:t>
                                </m:r>
                              </m:sub>
                            </m:sSub>
                          </m:e>
                        </m:d>
                        <m:r>
                          <a:rPr lang="en-US" sz="1400" i="1">
                            <a:latin typeface="Cambria Math"/>
                          </a:rPr>
                          <m:t>−</m:t>
                        </m:r>
                        <m:r>
                          <a:rPr lang="en-US" sz="1400" i="1">
                            <a:latin typeface="Cambria Math"/>
                          </a:rPr>
                          <m:t>𝑃</m:t>
                        </m:r>
                        <m:r>
                          <a:rPr lang="en-US" sz="1400" i="1">
                            <a:latin typeface="Cambria Math"/>
                          </a:rPr>
                          <m:t>(</m:t>
                        </m:r>
                      </m:e>
                    </m:nary>
                    <m:sSub>
                      <m:sSubPr>
                        <m:ctrlPr>
                          <a:rPr lang="en-US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𝑎𝑖</m:t>
                        </m:r>
                      </m:sub>
                    </m:sSub>
                  </m:oMath>
                </a14:m>
                <a:r>
                  <a:rPr lang="en-US" sz="1400" dirty="0"/>
                  <a:t>))</a:t>
                </a:r>
                <a:endParaRPr lang="en-US" alt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98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7992" y="1524000"/>
                <a:ext cx="11522075" cy="4505325"/>
              </a:xfrm>
              <a:blipFill rotWithShape="1">
                <a:blip r:embed="rId3"/>
                <a:stretch>
                  <a:fillRect t="-406" b="-30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98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4198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F012526-E2EE-4EBC-A45E-D9DE7D5E2AC9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989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59162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77" y="1476957"/>
            <a:ext cx="5908429" cy="3040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Simulation Results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4403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FE99FF2-BCD2-46F7-89BC-0826D2D87ABA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4037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sp>
        <p:nvSpPr>
          <p:cNvPr id="44039" name="Text Box 5"/>
          <p:cNvSpPr txBox="1">
            <a:spLocks noChangeArrowheads="1"/>
          </p:cNvSpPr>
          <p:nvPr/>
        </p:nvSpPr>
        <p:spPr bwMode="auto">
          <a:xfrm>
            <a:off x="7184571" y="2672628"/>
            <a:ext cx="1871506" cy="665738"/>
          </a:xfrm>
          <a:prstGeom prst="rect">
            <a:avLst/>
          </a:prstGeom>
          <a:noFill/>
          <a:ln w="57150" algn="ctr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4941" tIns="32470" rIns="64941" bIns="32470">
            <a:spAutoFit/>
          </a:bodyPr>
          <a:lstStyle>
            <a:lvl1pPr algn="l" defTabSz="11493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4000">
                <a:solidFill>
                  <a:schemeClr val="tx1"/>
                </a:solidFill>
                <a:latin typeface="Arial" charset="0"/>
              </a:defRPr>
            </a:lvl1pPr>
            <a:lvl2pPr marL="933450" indent="-358775" algn="l" defTabSz="11493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3500">
                <a:solidFill>
                  <a:schemeClr val="tx1"/>
                </a:solidFill>
                <a:latin typeface="Arial" charset="0"/>
              </a:defRPr>
            </a:lvl2pPr>
            <a:lvl3pPr marL="1436688" indent="-287338" algn="l" defTabSz="114935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3pPr>
            <a:lvl4pPr marL="2011363" indent="-287338" algn="l" defTabSz="11493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4pPr>
            <a:lvl5pPr marL="2586038" indent="-287338" algn="l" defTabSz="114935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5pPr>
            <a:lvl6pPr marL="30432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6pPr>
            <a:lvl7pPr marL="35004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7pPr>
            <a:lvl8pPr marL="39576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8pPr>
            <a:lvl9pPr marL="44148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00" b="1" dirty="0">
                <a:solidFill>
                  <a:srgbClr val="0000FF"/>
                </a:solidFill>
                <a:cs typeface="Times New Roman" pitchFamily="18" charset="0"/>
              </a:rPr>
              <a:t>Increase in payments per case by working additional cases</a:t>
            </a:r>
            <a:endParaRPr lang="en-US" altLang="en-US" sz="1300" i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953004" y="2625328"/>
            <a:ext cx="1412401" cy="766502"/>
          </a:xfrm>
          <a:prstGeom prst="rect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64941" tIns="32470" rIns="64941" bIns="32470" numCol="1" rtlCol="0" anchor="ctr" anchorCtr="0" compatLnSpc="1">
            <a:prstTxWarp prst="textNoShape">
              <a:avLst/>
            </a:prstTxWarp>
          </a:bodyPr>
          <a:lstStyle/>
          <a:p>
            <a:pPr algn="ctr" defTabSz="81626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6477000" y="3000375"/>
            <a:ext cx="598714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5"/>
          <p:cNvSpPr/>
          <p:nvPr/>
        </p:nvSpPr>
        <p:spPr bwMode="auto">
          <a:xfrm>
            <a:off x="4953004" y="3408239"/>
            <a:ext cx="1412401" cy="1109277"/>
          </a:xfrm>
          <a:prstGeom prst="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64941" tIns="32470" rIns="64941" bIns="32470" numCol="1" rtlCol="0" anchor="ctr" anchorCtr="0" compatLnSpc="1">
            <a:prstTxWarp prst="textNoShape">
              <a:avLst/>
            </a:prstTxWarp>
          </a:bodyPr>
          <a:lstStyle/>
          <a:p>
            <a:pPr algn="ctr" defTabSz="81626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7184571" y="3408238"/>
            <a:ext cx="1871506" cy="1065848"/>
          </a:xfrm>
          <a:prstGeom prst="rect">
            <a:avLst/>
          </a:prstGeom>
          <a:noFill/>
          <a:ln w="57150" algn="ctr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4941" tIns="32470" rIns="64941" bIns="32470">
            <a:spAutoFit/>
          </a:bodyPr>
          <a:lstStyle>
            <a:lvl1pPr algn="l" defTabSz="11493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4000">
                <a:solidFill>
                  <a:schemeClr val="tx1"/>
                </a:solidFill>
                <a:latin typeface="Arial" charset="0"/>
              </a:defRPr>
            </a:lvl1pPr>
            <a:lvl2pPr marL="933450" indent="-358775" algn="l" defTabSz="11493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3500">
                <a:solidFill>
                  <a:schemeClr val="tx1"/>
                </a:solidFill>
                <a:latin typeface="Arial" charset="0"/>
              </a:defRPr>
            </a:lvl2pPr>
            <a:lvl3pPr marL="1436688" indent="-287338" algn="l" defTabSz="114935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3pPr>
            <a:lvl4pPr marL="2011363" indent="-287338" algn="l" defTabSz="11493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4pPr>
            <a:lvl5pPr marL="2586038" indent="-287338" algn="l" defTabSz="114935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5pPr>
            <a:lvl6pPr marL="30432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6pPr>
            <a:lvl7pPr marL="35004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7pPr>
            <a:lvl8pPr marL="39576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8pPr>
            <a:lvl9pPr marL="4414838" indent="-287338" defTabSz="11493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300" b="1" dirty="0">
                <a:solidFill>
                  <a:srgbClr val="0000FF"/>
                </a:solidFill>
                <a:cs typeface="Times New Roman" pitchFamily="18" charset="0"/>
              </a:rPr>
              <a:t>Increase in voluntary subsequent compliance by working additional cases </a:t>
            </a:r>
            <a:endParaRPr lang="en-US" altLang="en-US" sz="1300" i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6477000" y="3927611"/>
            <a:ext cx="631598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2267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Simulation </a:t>
            </a:r>
            <a:r>
              <a:rPr lang="en-US" dirty="0"/>
              <a:t>–</a:t>
            </a:r>
            <a:r>
              <a:rPr lang="en-US" altLang="en-US" dirty="0" smtClean="0"/>
              <a:t> Return on Investment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441423" y="1371825"/>
            <a:ext cx="8230054" cy="2914426"/>
          </a:xfrm>
        </p:spPr>
        <p:txBody>
          <a:bodyPr/>
          <a:lstStyle/>
          <a:p>
            <a:pPr eaLnBrk="1" hangingPunct="1"/>
            <a:r>
              <a:rPr lang="en-US" sz="1700" dirty="0">
                <a:solidFill>
                  <a:schemeClr val="tx2"/>
                </a:solidFill>
              </a:rPr>
              <a:t>Average cost to make an ASFR assessment is as much as $80 </a:t>
            </a:r>
          </a:p>
          <a:p>
            <a:pPr marL="0" indent="0" eaLnBrk="1" hangingPunct="1">
              <a:buNone/>
            </a:pPr>
            <a:r>
              <a:rPr lang="en-US" sz="900" dirty="0">
                <a:solidFill>
                  <a:schemeClr val="tx2"/>
                </a:solidFill>
              </a:rPr>
              <a:t>(Office of the Chief Financial Officer, Financial Management, Office of Cost Accounting, Cost-Based Performance Measures Automated Substitute for Return (ASFR) FY2009 - FY2013, Unpublished Internal CFO document, 2014)</a:t>
            </a:r>
          </a:p>
          <a:p>
            <a:pPr marL="0" indent="0" eaLnBrk="1" hangingPunct="1">
              <a:buNone/>
            </a:pPr>
            <a:endParaRPr lang="en-US" sz="1700" dirty="0"/>
          </a:p>
          <a:p>
            <a:pPr marL="0" indent="0" eaLnBrk="1" hangingPunct="1">
              <a:buNone/>
            </a:pPr>
            <a:r>
              <a:rPr lang="en-US" sz="1700" dirty="0">
                <a:solidFill>
                  <a:schemeClr val="tx2"/>
                </a:solidFill>
              </a:rPr>
              <a:t>Thus</a:t>
            </a:r>
          </a:p>
          <a:p>
            <a:pPr eaLnBrk="1" hangingPunct="1"/>
            <a:r>
              <a:rPr lang="en-US" sz="1700" dirty="0"/>
              <a:t>Revenue collected relative to the cost is approximately (ignoring downstream treatment costs) </a:t>
            </a:r>
          </a:p>
          <a:p>
            <a:pPr lvl="1" eaLnBrk="1" hangingPunct="1"/>
            <a:r>
              <a:rPr lang="en-US" sz="1700" dirty="0"/>
              <a:t>15:1 for Linear Model</a:t>
            </a:r>
          </a:p>
          <a:p>
            <a:pPr lvl="1" eaLnBrk="1" hangingPunct="1"/>
            <a:r>
              <a:rPr lang="en-US" sz="1700" dirty="0"/>
              <a:t>40:1 using Tobit Model</a:t>
            </a:r>
            <a:r>
              <a:rPr lang="en-US" sz="2300" dirty="0"/>
              <a:t/>
            </a:r>
            <a:br>
              <a:rPr lang="en-US" sz="2300" dirty="0"/>
            </a:br>
            <a:endParaRPr lang="en-US" sz="1700" dirty="0"/>
          </a:p>
          <a:p>
            <a:pPr marL="306664" lvl="1" indent="-306664" eaLnBrk="1" hangingPunct="1"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1700" dirty="0">
                <a:solidFill>
                  <a:schemeClr val="tx2"/>
                </a:solidFill>
              </a:rPr>
              <a:t>Every $110 spent results in an additional voluntary filed return </a:t>
            </a:r>
            <a:endParaRPr lang="en-US" altLang="en-US" sz="1700" dirty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endParaRPr lang="en-US" altLang="en-US" sz="1700" dirty="0">
              <a:solidFill>
                <a:srgbClr val="FF0000"/>
              </a:solidFill>
            </a:endParaRPr>
          </a:p>
        </p:txBody>
      </p:sp>
      <p:sp>
        <p:nvSpPr>
          <p:cNvPr id="4198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4198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F012526-E2EE-4EBC-A45E-D9DE7D5E2AC9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989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39145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4749" y="95995"/>
            <a:ext cx="8230054" cy="1029146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dirty="0"/>
              <a:t>Conclusions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idx="1"/>
          </p:nvPr>
        </p:nvSpPr>
        <p:spPr>
          <a:xfrm>
            <a:off x="272147" y="1030744"/>
            <a:ext cx="8610081" cy="3815209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1400" b="1" dirty="0"/>
              <a:t>Positive direct and indirect impacts of ASFR treatment</a:t>
            </a:r>
            <a:endParaRPr lang="en-US" altLang="en-US" sz="1400" dirty="0"/>
          </a:p>
          <a:p>
            <a:pPr lvl="1" eaLnBrk="1" hangingPunct="1">
              <a:buClr>
                <a:srgbClr val="002060"/>
              </a:buClr>
              <a:buFont typeface="Wingdings" pitchFamily="2" charset="2"/>
              <a:buChar char="v"/>
              <a:defRPr/>
            </a:pPr>
            <a:r>
              <a:rPr lang="en-US" sz="1300" dirty="0"/>
              <a:t>The indirect effects are smaller than the direct effects for payment of taxes on delinquent returns</a:t>
            </a:r>
          </a:p>
          <a:p>
            <a:pPr lvl="1" eaLnBrk="1" hangingPunct="1">
              <a:buClr>
                <a:srgbClr val="002060"/>
              </a:buClr>
              <a:buFont typeface="Wingdings" pitchFamily="2" charset="2"/>
              <a:buChar char="v"/>
              <a:defRPr/>
            </a:pPr>
            <a:r>
              <a:rPr lang="en-US" altLang="en-US" sz="1300" dirty="0"/>
              <a:t>The indirect effects on subsequent filing compliance are large relative to the direct effects </a:t>
            </a:r>
          </a:p>
          <a:p>
            <a:pPr lvl="1" eaLnBrk="1" hangingPunct="1">
              <a:buClr>
                <a:srgbClr val="002060"/>
              </a:buClr>
              <a:buFont typeface="Wingdings" pitchFamily="2" charset="2"/>
              <a:buChar char="v"/>
              <a:defRPr/>
            </a:pPr>
            <a:r>
              <a:rPr lang="en-US" altLang="en-US" sz="1300" dirty="0"/>
              <a:t>Both direct and indirect effects of ASFR remain high and stable on subsequent voluntary filing compliance</a:t>
            </a:r>
            <a:br>
              <a:rPr lang="en-US" altLang="en-US" sz="1300" dirty="0"/>
            </a:br>
            <a:endParaRPr lang="en-US" altLang="en-US" sz="1300" dirty="0"/>
          </a:p>
          <a:p>
            <a:pPr eaLnBrk="1" hangingPunct="1">
              <a:defRPr/>
            </a:pPr>
            <a:r>
              <a:rPr lang="en-US" altLang="en-US" sz="1400" b="1" dirty="0"/>
              <a:t>Simulation Results suggest working additional cases increases ASFR revenue per case and promotes subsequent voluntary filing compliance, which is stable across the years</a:t>
            </a:r>
          </a:p>
          <a:p>
            <a:pPr marL="408134" lvl="1" indent="0" eaLnBrk="1" hangingPunct="1">
              <a:buNone/>
              <a:defRPr/>
            </a:pPr>
            <a:endParaRPr lang="en-US" altLang="en-US" sz="1100" dirty="0"/>
          </a:p>
          <a:p>
            <a:pPr eaLnBrk="1" hangingPunct="1">
              <a:defRPr/>
            </a:pPr>
            <a:r>
              <a:rPr lang="en-US" altLang="en-US" sz="1400" b="1" dirty="0"/>
              <a:t>Direction for further research:</a:t>
            </a:r>
          </a:p>
          <a:p>
            <a:pPr lvl="1" eaLnBrk="1" hangingPunct="1">
              <a:buClr>
                <a:srgbClr val="002060"/>
              </a:buClr>
              <a:buFont typeface="Wingdings" pitchFamily="2" charset="2"/>
              <a:buChar char="v"/>
              <a:defRPr/>
            </a:pPr>
            <a:r>
              <a:rPr lang="en-US" altLang="en-US" sz="1300" dirty="0"/>
              <a:t>Perform similar analysis by considering all the non-filer treatment steams and impact on all taxpayers, including those who have always filed timely or at least have always resolved in the notice process </a:t>
            </a:r>
          </a:p>
          <a:p>
            <a:pPr lvl="1" eaLnBrk="1" hangingPunct="1">
              <a:buClr>
                <a:srgbClr val="002060"/>
              </a:buClr>
              <a:buFont typeface="Wingdings" pitchFamily="2" charset="2"/>
              <a:buChar char="v"/>
              <a:defRPr/>
            </a:pPr>
            <a:r>
              <a:rPr lang="en-US" altLang="en-US" sz="1300" dirty="0"/>
              <a:t>Taxpayer’s expectations may depend on past probability of whether getting selected for treatment or not. This feature needs to be incorporated appropriately in the model</a:t>
            </a:r>
          </a:p>
          <a:p>
            <a:pPr lvl="1" eaLnBrk="1" hangingPunct="1">
              <a:buClr>
                <a:srgbClr val="002060"/>
              </a:buClr>
              <a:buFont typeface="Wingdings" pitchFamily="2" charset="2"/>
              <a:buChar char="v"/>
              <a:defRPr/>
            </a:pPr>
            <a:r>
              <a:rPr lang="en-US" altLang="en-US" sz="1300" dirty="0"/>
              <a:t>Extend the existing modeling framework by estimating dollars collected and subsequent  voluntary compliance simultaneously in simultaneous equation framework</a:t>
            </a:r>
          </a:p>
        </p:txBody>
      </p:sp>
      <p:sp>
        <p:nvSpPr>
          <p:cNvPr id="450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450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5C7331A-C19C-4AE6-993A-4B8FABBDA968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5060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81173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2400" b="1" dirty="0">
                <a:solidFill>
                  <a:schemeClr val="bg2"/>
                </a:solidFill>
              </a:rPr>
              <a:t>Thank You!</a:t>
            </a:r>
            <a:br>
              <a:rPr lang="en-US" altLang="en-US" sz="2400" b="1" dirty="0">
                <a:solidFill>
                  <a:schemeClr val="bg2"/>
                </a:solidFill>
              </a:rPr>
            </a:br>
            <a:r>
              <a:rPr lang="en-US" altLang="en-US" sz="2400" b="1" dirty="0"/>
              <a:t/>
            </a:r>
            <a:br>
              <a:rPr lang="en-US" altLang="en-US" sz="2400" b="1" dirty="0"/>
            </a:br>
            <a:r>
              <a:rPr lang="en-US" altLang="en-US" sz="2300" b="1" dirty="0"/>
              <a:t>Individual Non-Filers and IRS Generated Tax Assessments: Revenue and Compliance Impacts of IRS Substitute Assessment When Taxpayers Don’t File</a:t>
            </a:r>
            <a:r>
              <a:rPr lang="en-US" altLang="en-US" sz="2600" b="1" dirty="0"/>
              <a:t/>
            </a:r>
            <a:br>
              <a:rPr lang="en-US" altLang="en-US" sz="2600" b="1" dirty="0"/>
            </a:br>
            <a:r>
              <a:rPr lang="en-US" altLang="en-US" sz="2400" b="1" dirty="0"/>
              <a:t/>
            </a:r>
            <a:br>
              <a:rPr lang="en-US" altLang="en-US" sz="2400" b="1" dirty="0"/>
            </a:br>
            <a:endParaRPr lang="en-US" altLang="en-US" sz="2100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7027" y="3268268"/>
            <a:ext cx="7239000" cy="1074911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en-US" altLang="en-US" sz="1300" dirty="0"/>
              <a:t>Internal Revenue Service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sz="1300" dirty="0"/>
              <a:t>Small Business / Self Employed, Collection Inventory Delivery &amp; Selection , Strategic Analysis and Modeling</a:t>
            </a:r>
            <a:r>
              <a:rPr lang="en-US" altLang="en-US" sz="1100" dirty="0"/>
              <a:t> </a:t>
            </a:r>
          </a:p>
          <a:p>
            <a:pPr algn="ctr" eaLnBrk="1" hangingPunct="1">
              <a:lnSpc>
                <a:spcPct val="80000"/>
              </a:lnSpc>
            </a:pPr>
            <a:endParaRPr lang="en-US" altLang="en-US" sz="900" i="1" dirty="0"/>
          </a:p>
          <a:p>
            <a:pPr algn="ctr" eaLnBrk="1" hangingPunct="1">
              <a:lnSpc>
                <a:spcPct val="80000"/>
              </a:lnSpc>
            </a:pPr>
            <a:r>
              <a:rPr lang="en-US" altLang="en-US" sz="1300" dirty="0"/>
              <a:t>Saurabh Datta, Economist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sz="1300" dirty="0"/>
              <a:t>Stacy Orlett, Operations Research Analyst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sz="1300" dirty="0"/>
              <a:t>Alex Turk, Supervisory Economist</a:t>
            </a:r>
          </a:p>
          <a:p>
            <a:pPr algn="ctr" eaLnBrk="1" hangingPunct="1">
              <a:lnSpc>
                <a:spcPct val="80000"/>
              </a:lnSpc>
            </a:pPr>
            <a:endParaRPr lang="en-US" altLang="en-US" sz="1300" dirty="0"/>
          </a:p>
          <a:p>
            <a:pPr algn="ctr" eaLnBrk="1" hangingPunct="1">
              <a:lnSpc>
                <a:spcPct val="80000"/>
              </a:lnSpc>
            </a:pPr>
            <a:r>
              <a:rPr lang="en-US" altLang="en-US" sz="900" dirty="0"/>
              <a:t>DISCLAIMER: The views and opinions presented in this paper reflect those of the authors. 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en-US" sz="900" dirty="0"/>
              <a:t>They do not necessarily reflect the views or the official position of the Internal Revenue Service</a:t>
            </a:r>
          </a:p>
          <a:p>
            <a:pPr algn="ctr" eaLnBrk="1" hangingPunct="1">
              <a:lnSpc>
                <a:spcPct val="80000"/>
              </a:lnSpc>
            </a:pP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90067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461121"/>
            <a:ext cx="8230054" cy="2914426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endParaRPr lang="en-US" altLang="en-US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hangingPunct="1">
              <a:buNone/>
              <a:defRPr/>
            </a:pPr>
            <a:r>
              <a:rPr lang="en-US" altLang="en-US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IRS Return Delinquency Process</a:t>
            </a:r>
          </a:p>
        </p:txBody>
      </p:sp>
      <p:sp>
        <p:nvSpPr>
          <p:cNvPr id="184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AB32FEF-01B6-4963-BD93-EB2BDD8D8241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8436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293688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60719" y="4726039"/>
            <a:ext cx="6803571" cy="258961"/>
          </a:xfrm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868B1FE-94DA-4BAC-A50F-D9469A035CA5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0484" name="Date Placeholder 6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89" y="267891"/>
            <a:ext cx="8055429" cy="4369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743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6974" y="342678"/>
            <a:ext cx="8230054" cy="836042"/>
          </a:xfrm>
        </p:spPr>
        <p:txBody>
          <a:bodyPr/>
          <a:lstStyle/>
          <a:p>
            <a:pPr algn="ctr" eaLnBrk="1" hangingPunct="1"/>
            <a:r>
              <a:rPr lang="en-US" altLang="en-US" sz="2800" b="1" dirty="0"/>
              <a:t>ASFR Background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6974" y="1178719"/>
            <a:ext cx="8230054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sz="1400" dirty="0"/>
              <a:t>Automated Substitute for Return (ASFR) is an automated system; a key program for enforcing filing compliance.</a:t>
            </a:r>
          </a:p>
          <a:p>
            <a:pPr marL="0" indent="0" eaLnBrk="1" hangingPunct="1">
              <a:buNone/>
              <a:defRPr/>
            </a:pPr>
            <a:endParaRPr lang="en-US" sz="1400" dirty="0"/>
          </a:p>
          <a:p>
            <a:pPr eaLnBrk="1" hangingPunct="1">
              <a:defRPr/>
            </a:pPr>
            <a:r>
              <a:rPr lang="en-US" sz="1400" dirty="0">
                <a:solidFill>
                  <a:schemeClr val="tx2"/>
                </a:solidFill>
              </a:rPr>
              <a:t>The taxpayers treated by the ASFR program have income and appear to have a tax liability and/or a filing requirement but have not responded to delinquent return notices. </a:t>
            </a:r>
          </a:p>
          <a:p>
            <a:pPr marL="0" indent="0" eaLnBrk="1" hangingPunct="1">
              <a:buNone/>
              <a:defRPr/>
            </a:pPr>
            <a:endParaRPr lang="en-US" sz="1400" dirty="0"/>
          </a:p>
          <a:p>
            <a:pPr eaLnBrk="1" hangingPunct="1">
              <a:defRPr/>
            </a:pPr>
            <a:r>
              <a:rPr lang="en-US" sz="1400" dirty="0"/>
              <a:t>The ASFR process sends up to two letters of notification to the taxpayer. </a:t>
            </a:r>
          </a:p>
          <a:p>
            <a:pPr lvl="1" eaLnBrk="1" hangingPunct="1">
              <a:defRPr/>
            </a:pPr>
            <a:r>
              <a:rPr lang="en-US" sz="1300" dirty="0">
                <a:solidFill>
                  <a:schemeClr val="tx2"/>
                </a:solidFill>
              </a:rPr>
              <a:t>Letters provide detail on income and the proposed assessment amount the IRS will make if the taxpayer does not respond</a:t>
            </a:r>
          </a:p>
          <a:p>
            <a:pPr lvl="1" eaLnBrk="1" hangingPunct="1">
              <a:defRPr/>
            </a:pPr>
            <a:r>
              <a:rPr lang="en-US" sz="1300" dirty="0"/>
              <a:t>If there is no response or resolution from the taxpayer on the first letter (ASFR 30-day letter) , the system prepares the Notice of Deficiency, which is mailed to the taxpayer as the ASFR 90-day letter</a:t>
            </a:r>
          </a:p>
          <a:p>
            <a:pPr eaLnBrk="1" hangingPunct="1">
              <a:defRPr/>
            </a:pPr>
            <a:endParaRPr lang="en-US" sz="1400" dirty="0"/>
          </a:p>
          <a:p>
            <a:pPr eaLnBrk="1" hangingPunct="1">
              <a:defRPr/>
            </a:pPr>
            <a:r>
              <a:rPr lang="en-US" sz="1400" dirty="0"/>
              <a:t>The end goal is to secure returns, collect unpaid tax liabilities, and promote future voluntary filing compliance. </a:t>
            </a:r>
            <a:br>
              <a:rPr lang="en-US" sz="1400" dirty="0"/>
            </a:b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A407CC3-40A0-4186-8ED1-B4F242DB8D2B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6390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184378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63290" y="342679"/>
            <a:ext cx="9198429" cy="1029146"/>
          </a:xfrm>
        </p:spPr>
        <p:txBody>
          <a:bodyPr/>
          <a:lstStyle/>
          <a:p>
            <a:pPr eaLnBrk="1" hangingPunct="1"/>
            <a:r>
              <a:rPr lang="en-US" altLang="en-US" sz="2800" b="1" dirty="0"/>
              <a:t>ASFR Starts (30-day letters issued)</a:t>
            </a:r>
            <a:br>
              <a:rPr lang="en-US" altLang="en-US" sz="2800" b="1" dirty="0"/>
            </a:br>
            <a:r>
              <a:rPr lang="en-US" altLang="en-US" sz="2600" i="1" dirty="0"/>
              <a:t>Fiscal Years 2008-2014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360714" y="4685856"/>
            <a:ext cx="7075714" cy="343793"/>
          </a:xfrm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8C3F3C9-3491-45D5-99B9-80E3396D322F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7414" name="Date Placeholder 6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pic>
        <p:nvPicPr>
          <p:cNvPr id="1741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0"/>
          <a:stretch/>
        </p:blipFill>
        <p:spPr bwMode="auto">
          <a:xfrm>
            <a:off x="402562" y="1371823"/>
            <a:ext cx="4580344" cy="3503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116286" y="1771267"/>
            <a:ext cx="3973286" cy="2997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1637" tIns="40819" rIns="81637" bIns="40819"/>
          <a:lstStyle>
            <a:lvl1pPr marL="431800" indent="-431800" algn="l" defTabSz="11493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4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33450" indent="-358775" algn="l" defTabSz="11493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3500">
                <a:solidFill>
                  <a:schemeClr val="tx1"/>
                </a:solidFill>
                <a:latin typeface="+mn-lt"/>
              </a:defRPr>
            </a:lvl2pPr>
            <a:lvl3pPr marL="1436688" indent="-287338" algn="l" defTabSz="11493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</a:defRPr>
            </a:lvl3pPr>
            <a:lvl4pPr marL="2011363" indent="-287338" algn="l" defTabSz="11493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+mn-lt"/>
              </a:defRPr>
            </a:lvl4pPr>
            <a:lvl5pPr marL="2586038" indent="-287338" algn="l" defTabSz="11493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+mn-lt"/>
              </a:defRPr>
            </a:lvl5pPr>
            <a:lvl6pPr marL="3043238" indent="-287338" algn="l" defTabSz="1149350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+mn-lt"/>
              </a:defRPr>
            </a:lvl6pPr>
            <a:lvl7pPr marL="3500438" indent="-287338" algn="l" defTabSz="1149350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+mn-lt"/>
              </a:defRPr>
            </a:lvl7pPr>
            <a:lvl8pPr marL="3957638" indent="-287338" algn="l" defTabSz="1149350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+mn-lt"/>
              </a:defRPr>
            </a:lvl8pPr>
            <a:lvl9pPr marL="4414838" indent="-287338" algn="l" defTabSz="1149350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Clr>
                <a:srgbClr val="00007D"/>
              </a:buClr>
              <a:defRPr/>
            </a:pPr>
            <a:r>
              <a:rPr lang="en-US" altLang="en-US" sz="1700" b="1" kern="0" dirty="0">
                <a:solidFill>
                  <a:srgbClr val="000000"/>
                </a:solidFill>
              </a:rPr>
              <a:t>ASFR is working fewer cases</a:t>
            </a:r>
            <a:r>
              <a:rPr lang="en-US" altLang="en-US" sz="2000" b="1" kern="0" dirty="0">
                <a:solidFill>
                  <a:srgbClr val="000000"/>
                </a:solidFill>
              </a:rPr>
              <a:t/>
            </a:r>
            <a:br>
              <a:rPr lang="en-US" altLang="en-US" sz="2000" b="1" kern="0" dirty="0">
                <a:solidFill>
                  <a:srgbClr val="000000"/>
                </a:solidFill>
              </a:rPr>
            </a:br>
            <a:endParaRPr lang="en-US" altLang="en-US" sz="2000" b="1" kern="0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  <a:buClr>
                <a:srgbClr val="9999CC"/>
              </a:buClr>
              <a:defRPr/>
            </a:pPr>
            <a:r>
              <a:rPr lang="en-US" altLang="en-US" sz="1700" kern="0" dirty="0">
                <a:solidFill>
                  <a:srgbClr val="000000"/>
                </a:solidFill>
                <a:cs typeface="Times New Roman" pitchFamily="18" charset="0"/>
              </a:rPr>
              <a:t>Securing less returns</a:t>
            </a:r>
          </a:p>
          <a:p>
            <a:pPr lvl="1">
              <a:lnSpc>
                <a:spcPct val="80000"/>
              </a:lnSpc>
              <a:buClr>
                <a:srgbClr val="9999CC"/>
              </a:buClr>
              <a:defRPr/>
            </a:pPr>
            <a:r>
              <a:rPr lang="en-US" altLang="en-US" sz="1700" kern="0" dirty="0">
                <a:solidFill>
                  <a:srgbClr val="000000"/>
                </a:solidFill>
                <a:cs typeface="Times New Roman" pitchFamily="18" charset="0"/>
              </a:rPr>
              <a:t>Collecting fewer dollars</a:t>
            </a:r>
            <a:r>
              <a:rPr lang="en-US" altLang="en-US" sz="1400" b="1" kern="0" dirty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altLang="en-US" sz="1400" b="1" kern="0" dirty="0">
                <a:solidFill>
                  <a:srgbClr val="000000"/>
                </a:solidFill>
                <a:cs typeface="Times New Roman" pitchFamily="18" charset="0"/>
              </a:rPr>
            </a:br>
            <a:endParaRPr lang="en-US" altLang="en-US" sz="1400" b="1" kern="0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rgbClr val="00007D"/>
              </a:buClr>
              <a:defRPr/>
            </a:pPr>
            <a:r>
              <a:rPr lang="en-US" altLang="en-US" sz="1700" b="1" kern="0" dirty="0">
                <a:solidFill>
                  <a:srgbClr val="000000"/>
                </a:solidFill>
              </a:rPr>
              <a:t>Decline in ASFR Resources</a:t>
            </a:r>
            <a:r>
              <a:rPr lang="en-US" altLang="en-US" sz="2000" b="1" kern="0" dirty="0">
                <a:solidFill>
                  <a:srgbClr val="000000"/>
                </a:solidFill>
              </a:rPr>
              <a:t/>
            </a:r>
            <a:br>
              <a:rPr lang="en-US" altLang="en-US" sz="2000" b="1" kern="0" dirty="0">
                <a:solidFill>
                  <a:srgbClr val="000000"/>
                </a:solidFill>
              </a:rPr>
            </a:br>
            <a:endParaRPr lang="en-US" altLang="en-US" sz="2300" b="1" kern="0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  <a:buClr>
                <a:srgbClr val="9999CC"/>
              </a:buClr>
              <a:defRPr/>
            </a:pPr>
            <a:r>
              <a:rPr lang="en-US" altLang="en-US" sz="1700" kern="0" dirty="0">
                <a:solidFill>
                  <a:srgbClr val="000000"/>
                </a:solidFill>
                <a:cs typeface="Times New Roman" pitchFamily="18" charset="0"/>
              </a:rPr>
              <a:t>Steady decline in ASFR resources since 2010 as the graph demonstrates</a:t>
            </a:r>
          </a:p>
          <a:p>
            <a:pPr lvl="1">
              <a:lnSpc>
                <a:spcPct val="80000"/>
              </a:lnSpc>
              <a:buClr>
                <a:srgbClr val="9999CC"/>
              </a:buClr>
              <a:defRPr/>
            </a:pPr>
            <a:endParaRPr lang="en-US" altLang="en-US" sz="1400" kern="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13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3161" y="266776"/>
            <a:ext cx="8230054" cy="1029146"/>
          </a:xfrm>
        </p:spPr>
        <p:txBody>
          <a:bodyPr/>
          <a:lstStyle/>
          <a:p>
            <a:pPr eaLnBrk="1" hangingPunct="1"/>
            <a:r>
              <a:rPr lang="en-US" altLang="en-US" sz="2300" b="1" dirty="0"/>
              <a:t>Taxpayer Delinquent Investigations </a:t>
            </a:r>
            <a:br>
              <a:rPr lang="en-US" altLang="en-US" sz="2300" b="1" dirty="0"/>
            </a:br>
            <a:r>
              <a:rPr lang="en-US" altLang="en-US" sz="2000" i="1" dirty="0"/>
              <a:t>Available ASFR Inventory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spcBef>
                <a:spcPts val="568"/>
              </a:spcBef>
              <a:buNone/>
            </a:pPr>
            <a:endParaRPr lang="en-US" altLang="en-US" sz="3800" dirty="0"/>
          </a:p>
          <a:p>
            <a:pPr eaLnBrk="1" hangingPunct="1">
              <a:spcBef>
                <a:spcPts val="568"/>
              </a:spcBef>
            </a:pPr>
            <a:endParaRPr lang="en-US" altLang="en-US" sz="3800" dirty="0"/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97AE4F9-0925-4D7B-A7A2-73134F173185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1510" name="Date Placeholder 6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460" y="1200666"/>
            <a:ext cx="7568973" cy="362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10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74" y="1446610"/>
            <a:ext cx="8230054" cy="1029146"/>
          </a:xfrm>
        </p:spPr>
        <p:txBody>
          <a:bodyPr/>
          <a:lstStyle/>
          <a:p>
            <a:pPr algn="ctr">
              <a:defRPr/>
            </a:pPr>
            <a:r>
              <a:rPr lang="en-US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Objectives</a:t>
            </a:r>
          </a:p>
        </p:txBody>
      </p:sp>
      <p:sp>
        <p:nvSpPr>
          <p:cNvPr id="23555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33DE181-1590-4A0B-9083-D21F826FB22B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3557" name="Date Placeholder 4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280046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Rectangle 3"/>
          <p:cNvSpPr>
            <a:spLocks noGrp="1" noChangeArrowheads="1"/>
          </p:cNvSpPr>
          <p:nvPr>
            <p:ph idx="1"/>
          </p:nvPr>
        </p:nvSpPr>
        <p:spPr>
          <a:xfrm>
            <a:off x="456974" y="910830"/>
            <a:ext cx="8230054" cy="3964781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en-US" altLang="en-US" sz="2300" dirty="0"/>
          </a:p>
          <a:p>
            <a:pPr eaLnBrk="1" hangingPunct="1">
              <a:defRPr/>
            </a:pPr>
            <a:r>
              <a:rPr lang="en-US" altLang="en-US" sz="2300" dirty="0"/>
              <a:t>Estimate impact on dollars collected for delinquent returns resulting from ASFR treatment</a:t>
            </a:r>
          </a:p>
          <a:p>
            <a:pPr marL="0" indent="0" eaLnBrk="1" hangingPunct="1">
              <a:buNone/>
              <a:defRPr/>
            </a:pPr>
            <a:endParaRPr lang="en-US" altLang="en-US" sz="2300" dirty="0"/>
          </a:p>
          <a:p>
            <a:pPr eaLnBrk="1" hangingPunct="1">
              <a:defRPr/>
            </a:pPr>
            <a:r>
              <a:rPr lang="en-US" altLang="en-US" sz="2300" dirty="0"/>
              <a:t>Estimate the impact on subsequent voluntary filing compliance resulting from ASFR treatment</a:t>
            </a:r>
          </a:p>
          <a:p>
            <a:pPr lvl="1" eaLnBrk="1" hangingPunct="1">
              <a:defRPr/>
            </a:pPr>
            <a:r>
              <a:rPr lang="en-US" altLang="en-US" sz="1900" dirty="0"/>
              <a:t>Two, three, four years after delinquent return</a:t>
            </a:r>
          </a:p>
          <a:p>
            <a:pPr marL="408134" lvl="1" indent="0" eaLnBrk="1" hangingPunct="1">
              <a:lnSpc>
                <a:spcPct val="90000"/>
              </a:lnSpc>
              <a:spcBef>
                <a:spcPts val="568"/>
              </a:spcBef>
              <a:buNone/>
              <a:defRPr/>
            </a:pPr>
            <a:endParaRPr lang="en-US" altLang="en-US" sz="2000" dirty="0"/>
          </a:p>
        </p:txBody>
      </p:sp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700" dirty="0">
                <a:solidFill>
                  <a:srgbClr val="000000"/>
                </a:solidFill>
              </a:rPr>
              <a:t>Individual Non-Filers and IRS Generated Tax Assessments: Revenue and Compliance Impacts of IRS Substitute Assessment When Taxpayers Don’t File</a:t>
            </a: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C38505F-48CF-4614-B5AE-1DC0194A5F6F}" type="slidenum">
              <a:rPr lang="en-US" altLang="en-US" sz="1100">
                <a:solidFill>
                  <a:srgbClr val="000000"/>
                </a:solidFill>
                <a:latin typeface="Arial Black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100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24580" name="Date Placeholder 5"/>
          <p:cNvSpPr>
            <a:spLocks noGrp="1"/>
          </p:cNvSpPr>
          <p:nvPr>
            <p:ph type="dt" sz="half" idx="12"/>
          </p:nvPr>
        </p:nvSpPr>
        <p:spPr>
          <a:noFill/>
        </p:spPr>
        <p:txBody>
          <a:bodyPr/>
          <a:lstStyle>
            <a:lvl1pPr algn="l" defTabSz="816268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527643" indent="-202940" algn="l" defTabSz="816268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500">
                <a:solidFill>
                  <a:schemeClr val="tx1"/>
                </a:solidFill>
                <a:latin typeface="Arial" charset="0"/>
              </a:defRPr>
            </a:lvl2pPr>
            <a:lvl3pPr marL="811759" indent="-162352" algn="l" defTabSz="816268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Arial" charset="0"/>
              </a:defRPr>
            </a:lvl3pPr>
            <a:lvl4pPr marL="1136462" indent="-162352" algn="l" defTabSz="816268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461165" indent="-162352" algn="l" defTabSz="816268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5pPr>
            <a:lvl6pPr marL="178586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6pPr>
            <a:lvl7pPr marL="2110572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7pPr>
            <a:lvl8pPr marL="2435276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8pPr>
            <a:lvl9pPr marL="2759979" indent="-162352" defTabSz="81626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June 2015</a:t>
            </a:r>
          </a:p>
        </p:txBody>
      </p:sp>
    </p:spTree>
    <p:extLst>
      <p:ext uri="{BB962C8B-B14F-4D97-AF65-F5344CB8AC3E}">
        <p14:creationId xmlns:p14="http://schemas.microsoft.com/office/powerpoint/2010/main" val="81739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11493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11493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1515</Words>
  <Application>Microsoft Office PowerPoint</Application>
  <PresentationFormat>On-screen Show (16:9)</PresentationFormat>
  <Paragraphs>274</Paragraphs>
  <Slides>27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Pixel</vt:lpstr>
      <vt:lpstr>Equation</vt:lpstr>
      <vt:lpstr>Individual Non-Filers and IRS Generated Tax Assessments: Revenue and Compliance Impacts of IRS Substitute Assessment When Taxpayers Don’t File  June 18, 2015  IRS Research Conference</vt:lpstr>
      <vt:lpstr>Overview</vt:lpstr>
      <vt:lpstr>PowerPoint Presentation</vt:lpstr>
      <vt:lpstr>PowerPoint Presentation</vt:lpstr>
      <vt:lpstr>ASFR Background</vt:lpstr>
      <vt:lpstr>ASFR Starts (30-day letters issued) Fiscal Years 2008-2014</vt:lpstr>
      <vt:lpstr>Taxpayer Delinquent Investigations  Available ASFR Inventory</vt:lpstr>
      <vt:lpstr>Research Objectives</vt:lpstr>
      <vt:lpstr>PowerPoint Presentation</vt:lpstr>
      <vt:lpstr>Overview of ASFR Inventory Compliance/Collectability </vt:lpstr>
      <vt:lpstr>Overview of Dollars Collected Three years from TDI status</vt:lpstr>
      <vt:lpstr>Overview of Voluntary Filing Compliance</vt:lpstr>
      <vt:lpstr>Theoretical Model</vt:lpstr>
      <vt:lpstr>PowerPoint Presentation</vt:lpstr>
      <vt:lpstr>Empirical Model</vt:lpstr>
      <vt:lpstr>PowerPoint Presentation</vt:lpstr>
      <vt:lpstr> Empirical Model Net Dollars and Offsets Collected (within 3 years of TDI status)    </vt:lpstr>
      <vt:lpstr>PowerPoint Presentation</vt:lpstr>
      <vt:lpstr>Model Results</vt:lpstr>
      <vt:lpstr>Dollars Collected Model Results </vt:lpstr>
      <vt:lpstr>Subsequent Voluntary Compliance Model Results </vt:lpstr>
      <vt:lpstr>Illustrating the effect of ASFR with a Simulation</vt:lpstr>
      <vt:lpstr>Simulation</vt:lpstr>
      <vt:lpstr>Simulation Results</vt:lpstr>
      <vt:lpstr>Simulation – Return on Investment</vt:lpstr>
      <vt:lpstr>Conclusions</vt:lpstr>
      <vt:lpstr>Thank You!  Individual Non-Filers and IRS Generated Tax Assessments: Revenue and Compliance Impacts of IRS Substitute Assessment When Taxpayers Don’t File  </vt:lpstr>
    </vt:vector>
  </TitlesOfParts>
  <Company>Internal Revenue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Individual Non-Filers and IRS Generated Tax Assessments: Revenue and Compliance Impacts of IRS Substitute Assessment When Taxpayers Don’t File  June 18, 2015  IRS Research Conference</dc:title>
  <dc:creator>Department of Treasury</dc:creator>
  <cp:lastModifiedBy>Department of Treasury</cp:lastModifiedBy>
  <cp:revision>2</cp:revision>
  <dcterms:created xsi:type="dcterms:W3CDTF">2015-06-15T15:58:04Z</dcterms:created>
  <dcterms:modified xsi:type="dcterms:W3CDTF">2015-06-16T20:33:30Z</dcterms:modified>
</cp:coreProperties>
</file>