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8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64" d="100"/>
          <a:sy n="164" d="100"/>
        </p:scale>
        <p:origin x="-114" y="-18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05E7A8-716A-4E20-8A6B-89BC3294C2B5}" type="datetimeFigureOut">
              <a:rPr lang="en-US" smtClean="0"/>
              <a:t>6/16/2015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A348057-7B3B-4263-924F-FEF0C4EB19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00979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4213"/>
            <a:ext cx="6096000" cy="3430587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>
              <a:latin typeface="Cambria" pitchFamily="18" charset="0"/>
            </a:endParaRPr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500">
                <a:solidFill>
                  <a:schemeClr val="tx1"/>
                </a:solidFill>
                <a:latin typeface="Calibri" pitchFamily="34" charset="0"/>
              </a:defRPr>
            </a:lvl1pPr>
            <a:lvl2pPr marL="731583" indent="-281378" eaLnBrk="0" hangingPunct="0">
              <a:spcBef>
                <a:spcPct val="30000"/>
              </a:spcBef>
              <a:defRPr sz="1500">
                <a:solidFill>
                  <a:schemeClr val="tx1"/>
                </a:solidFill>
                <a:latin typeface="Calibri" pitchFamily="34" charset="0"/>
              </a:defRPr>
            </a:lvl2pPr>
            <a:lvl3pPr marL="1125512" indent="-225102" eaLnBrk="0" hangingPunct="0">
              <a:spcBef>
                <a:spcPct val="30000"/>
              </a:spcBef>
              <a:defRPr sz="1500">
                <a:solidFill>
                  <a:schemeClr val="tx1"/>
                </a:solidFill>
                <a:latin typeface="Calibri" pitchFamily="34" charset="0"/>
              </a:defRPr>
            </a:lvl3pPr>
            <a:lvl4pPr marL="1575717" indent="-225102" eaLnBrk="0" hangingPunct="0">
              <a:spcBef>
                <a:spcPct val="30000"/>
              </a:spcBef>
              <a:defRPr sz="1500">
                <a:solidFill>
                  <a:schemeClr val="tx1"/>
                </a:solidFill>
                <a:latin typeface="Calibri" pitchFamily="34" charset="0"/>
              </a:defRPr>
            </a:lvl4pPr>
            <a:lvl5pPr marL="2025922" indent="-225102" eaLnBrk="0" hangingPunct="0">
              <a:spcBef>
                <a:spcPct val="30000"/>
              </a:spcBef>
              <a:defRPr sz="1500">
                <a:solidFill>
                  <a:schemeClr val="tx1"/>
                </a:solidFill>
                <a:latin typeface="Calibri" pitchFamily="34" charset="0"/>
              </a:defRPr>
            </a:lvl5pPr>
            <a:lvl6pPr marL="2476127" indent="-225102" eaLnBrk="0" fontAlgn="base" hangingPunct="0">
              <a:spcBef>
                <a:spcPct val="3000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itchFamily="34" charset="0"/>
              </a:defRPr>
            </a:lvl6pPr>
            <a:lvl7pPr marL="2926331" indent="-225102" eaLnBrk="0" fontAlgn="base" hangingPunct="0">
              <a:spcBef>
                <a:spcPct val="3000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itchFamily="34" charset="0"/>
              </a:defRPr>
            </a:lvl7pPr>
            <a:lvl8pPr marL="3376536" indent="-225102" eaLnBrk="0" fontAlgn="base" hangingPunct="0">
              <a:spcBef>
                <a:spcPct val="3000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itchFamily="34" charset="0"/>
              </a:defRPr>
            </a:lvl8pPr>
            <a:lvl9pPr marL="3826741" indent="-225102" eaLnBrk="0" fontAlgn="base" hangingPunct="0">
              <a:spcBef>
                <a:spcPct val="3000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2FD8FC81-F797-4B4B-8BB0-1063AEF59C1E}" type="slidenum">
              <a:rPr lang="en-US" altLang="en-US" sz="1200">
                <a:solidFill>
                  <a:prstClr val="black"/>
                </a:solidFill>
                <a:latin typeface="Arial" charset="0"/>
              </a:rPr>
              <a:pPr eaLnBrk="1" hangingPunct="1">
                <a:spcBef>
                  <a:spcPct val="0"/>
                </a:spcBef>
              </a:pPr>
              <a:t>1</a:t>
            </a:fld>
            <a:endParaRPr lang="en-US" altLang="en-US" sz="1200">
              <a:solidFill>
                <a:prstClr val="black"/>
              </a:solidFill>
              <a:latin typeface="Arial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4213"/>
            <a:ext cx="6096000" cy="3430587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63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4213"/>
            <a:ext cx="6096000" cy="3430587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1987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4213"/>
            <a:ext cx="6096000" cy="3430587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3011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4213"/>
            <a:ext cx="6096000" cy="3430587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4035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4213"/>
            <a:ext cx="6096000" cy="3430587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5059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4213"/>
            <a:ext cx="6096000" cy="3430587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6083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4213"/>
            <a:ext cx="6096000" cy="3430587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7107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4213"/>
            <a:ext cx="6096000" cy="3430587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2771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4213"/>
            <a:ext cx="6096000" cy="3430587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3795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4213"/>
            <a:ext cx="6096000" cy="3430587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4819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4213"/>
            <a:ext cx="6096000" cy="3430587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5843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4213"/>
            <a:ext cx="6096000" cy="3430587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6867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4213"/>
            <a:ext cx="6096000" cy="3430587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7891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4213"/>
            <a:ext cx="6096000" cy="3430587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8915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4213"/>
            <a:ext cx="6096000" cy="3430587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9939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TCB_horiz_pms200copy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8027" y="4572001"/>
            <a:ext cx="3429000" cy="3192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7" descr="brochure_arch.eps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32946" y="-1086073"/>
            <a:ext cx="10003518" cy="25717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21"/>
            <a:ext cx="7772400" cy="110251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081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81636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2245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6327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040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4491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8572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2654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A2A049-8356-4AB7-A767-10CEF0252E29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04797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TCB_horiz_pms200copy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8027" y="4572001"/>
            <a:ext cx="3429000" cy="3192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27B989-A299-4D64-9733-7C6277A43ED9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93026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TCB_horiz_pms200copy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8027" y="4572001"/>
            <a:ext cx="3429000" cy="3192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2DDF67-9294-4061-A1AD-77BC9721E9D9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700004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TCB_horiz_pms200copy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8027" y="4572001"/>
            <a:ext cx="3429000" cy="3192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7" descr="brochure_arch.eps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32946" y="-1086073"/>
            <a:ext cx="10003518" cy="25717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36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7"/>
            <a:ext cx="7772400" cy="1125140"/>
          </a:xfrm>
        </p:spPr>
        <p:txBody>
          <a:bodyPr anchor="b"/>
          <a:lstStyle>
            <a:lvl1pPr marL="0" indent="0">
              <a:buNone/>
              <a:defRPr sz="1800"/>
            </a:lvl1pPr>
            <a:lvl2pPr marL="408185" indent="0">
              <a:buNone/>
              <a:defRPr sz="1600"/>
            </a:lvl2pPr>
            <a:lvl3pPr marL="816369" indent="0">
              <a:buNone/>
              <a:defRPr sz="1400"/>
            </a:lvl3pPr>
            <a:lvl4pPr marL="1224554" indent="0">
              <a:buNone/>
              <a:defRPr sz="1300"/>
            </a:lvl4pPr>
            <a:lvl5pPr marL="1632738" indent="0">
              <a:buNone/>
              <a:defRPr sz="1300"/>
            </a:lvl5pPr>
            <a:lvl6pPr marL="2040924" indent="0">
              <a:buNone/>
              <a:defRPr sz="1300"/>
            </a:lvl6pPr>
            <a:lvl7pPr marL="2449108" indent="0">
              <a:buNone/>
              <a:defRPr sz="1300"/>
            </a:lvl7pPr>
            <a:lvl8pPr marL="2857293" indent="0">
              <a:buNone/>
              <a:defRPr sz="1300"/>
            </a:lvl8pPr>
            <a:lvl9pPr marL="3265478" indent="0">
              <a:buNone/>
              <a:defRPr sz="13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462098-946B-49A5-ACAA-E69E787813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76320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TCB_horiz_pms200copy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8027" y="4572001"/>
            <a:ext cx="3429000" cy="3192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F2BEB6-5C49-4414-ACB0-B54788DA13F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09873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TCB_horiz_pms200copy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8027" y="4572001"/>
            <a:ext cx="3429000" cy="3192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7" descr="brochure_arch.eps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32946" y="-1086073"/>
            <a:ext cx="10003518" cy="25717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36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7"/>
            <a:ext cx="7772400" cy="1125140"/>
          </a:xfrm>
        </p:spPr>
        <p:txBody>
          <a:bodyPr anchor="b"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08185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81636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3pPr>
            <a:lvl4pPr marL="1224554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4pPr>
            <a:lvl5pPr marL="1632738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5pPr>
            <a:lvl6pPr marL="2040924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6pPr>
            <a:lvl7pPr marL="2449108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7pPr>
            <a:lvl8pPr marL="2857293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8pPr>
            <a:lvl9pPr marL="3265478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0D7655-D478-4F0D-B46C-0D9D22D32C43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01250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6" descr="TCB_horiz_pms200copy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8027" y="4572001"/>
            <a:ext cx="3429000" cy="3192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500"/>
            </a:lvl1pPr>
            <a:lvl2pPr>
              <a:defRPr sz="21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500"/>
            </a:lvl1pPr>
            <a:lvl2pPr>
              <a:defRPr sz="21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7967AE-947A-4C69-BE3A-9B5C42A94CA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80888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4" descr="TCB_horiz_pms200copy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8027" y="4572001"/>
            <a:ext cx="3429000" cy="3192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100" b="1"/>
            </a:lvl1pPr>
            <a:lvl2pPr marL="408185" indent="0">
              <a:buNone/>
              <a:defRPr sz="1800" b="1"/>
            </a:lvl2pPr>
            <a:lvl3pPr marL="816369" indent="0">
              <a:buNone/>
              <a:defRPr sz="1600" b="1"/>
            </a:lvl3pPr>
            <a:lvl4pPr marL="1224554" indent="0">
              <a:buNone/>
              <a:defRPr sz="1400" b="1"/>
            </a:lvl4pPr>
            <a:lvl5pPr marL="1632738" indent="0">
              <a:buNone/>
              <a:defRPr sz="1400" b="1"/>
            </a:lvl5pPr>
            <a:lvl6pPr marL="2040924" indent="0">
              <a:buNone/>
              <a:defRPr sz="1400" b="1"/>
            </a:lvl6pPr>
            <a:lvl7pPr marL="2449108" indent="0">
              <a:buNone/>
              <a:defRPr sz="1400" b="1"/>
            </a:lvl7pPr>
            <a:lvl8pPr marL="2857293" indent="0">
              <a:buNone/>
              <a:defRPr sz="1400" b="1"/>
            </a:lvl8pPr>
            <a:lvl9pPr marL="3265478" indent="0">
              <a:buNone/>
              <a:defRPr sz="14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7"/>
            <a:ext cx="4040188" cy="2963466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8" y="1151335"/>
            <a:ext cx="4041775" cy="479822"/>
          </a:xfrm>
        </p:spPr>
        <p:txBody>
          <a:bodyPr anchor="b"/>
          <a:lstStyle>
            <a:lvl1pPr marL="0" indent="0">
              <a:buNone/>
              <a:defRPr sz="2100" b="1"/>
            </a:lvl1pPr>
            <a:lvl2pPr marL="408185" indent="0">
              <a:buNone/>
              <a:defRPr sz="1800" b="1"/>
            </a:lvl2pPr>
            <a:lvl3pPr marL="816369" indent="0">
              <a:buNone/>
              <a:defRPr sz="1600" b="1"/>
            </a:lvl3pPr>
            <a:lvl4pPr marL="1224554" indent="0">
              <a:buNone/>
              <a:defRPr sz="1400" b="1"/>
            </a:lvl4pPr>
            <a:lvl5pPr marL="1632738" indent="0">
              <a:buNone/>
              <a:defRPr sz="1400" b="1"/>
            </a:lvl5pPr>
            <a:lvl6pPr marL="2040924" indent="0">
              <a:buNone/>
              <a:defRPr sz="1400" b="1"/>
            </a:lvl6pPr>
            <a:lvl7pPr marL="2449108" indent="0">
              <a:buNone/>
              <a:defRPr sz="1400" b="1"/>
            </a:lvl7pPr>
            <a:lvl8pPr marL="2857293" indent="0">
              <a:buNone/>
              <a:defRPr sz="1400" b="1"/>
            </a:lvl8pPr>
            <a:lvl9pPr marL="3265478" indent="0">
              <a:buNone/>
              <a:defRPr sz="14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8" y="1631157"/>
            <a:ext cx="4041775" cy="2963466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6853D2-0A26-4BFB-99FE-8B62EAEBFEE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42804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TCB_horiz_pms200copy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8027" y="4572001"/>
            <a:ext cx="3429000" cy="3192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4E4FE0-31A9-4212-BA3E-C9D9A775600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8238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TCB_horiz_pms200copy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8027" y="4572001"/>
            <a:ext cx="3429000" cy="3192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AE0DED-DDFD-4607-B6B5-E9A124EC512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57822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6" descr="TCB_horiz_pms200copy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8027" y="4572001"/>
            <a:ext cx="3429000" cy="3192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04787"/>
            <a:ext cx="3008313" cy="871538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9"/>
            <a:ext cx="5111750" cy="4389835"/>
          </a:xfrm>
        </p:spPr>
        <p:txBody>
          <a:bodyPr/>
          <a:lstStyle>
            <a:lvl1pPr>
              <a:defRPr sz="2800"/>
            </a:lvl1pPr>
            <a:lvl2pPr>
              <a:defRPr sz="2500"/>
            </a:lvl2pPr>
            <a:lvl3pPr>
              <a:defRPr sz="21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076326"/>
            <a:ext cx="3008313" cy="3518298"/>
          </a:xfrm>
        </p:spPr>
        <p:txBody>
          <a:bodyPr/>
          <a:lstStyle>
            <a:lvl1pPr marL="0" indent="0">
              <a:buNone/>
              <a:defRPr sz="1300"/>
            </a:lvl1pPr>
            <a:lvl2pPr marL="408185" indent="0">
              <a:buNone/>
              <a:defRPr sz="1100"/>
            </a:lvl2pPr>
            <a:lvl3pPr marL="816369" indent="0">
              <a:buNone/>
              <a:defRPr sz="900"/>
            </a:lvl3pPr>
            <a:lvl4pPr marL="1224554" indent="0">
              <a:buNone/>
              <a:defRPr sz="800"/>
            </a:lvl4pPr>
            <a:lvl5pPr marL="1632738" indent="0">
              <a:buNone/>
              <a:defRPr sz="800"/>
            </a:lvl5pPr>
            <a:lvl6pPr marL="2040924" indent="0">
              <a:buNone/>
              <a:defRPr sz="800"/>
            </a:lvl6pPr>
            <a:lvl7pPr marL="2449108" indent="0">
              <a:buNone/>
              <a:defRPr sz="800"/>
            </a:lvl7pPr>
            <a:lvl8pPr marL="2857293" indent="0">
              <a:buNone/>
              <a:defRPr sz="800"/>
            </a:lvl8pPr>
            <a:lvl9pPr marL="3265478" indent="0">
              <a:buNone/>
              <a:defRPr sz="8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1FB2ED-99E0-4867-A84E-44AF2B721849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66236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6" descr="TCB_horiz_pms200copy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8027" y="4572001"/>
            <a:ext cx="3429000" cy="3192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 rtlCol="0">
            <a:normAutofit/>
          </a:bodyPr>
          <a:lstStyle>
            <a:lvl1pPr marL="0" indent="0">
              <a:buNone/>
              <a:defRPr sz="2800"/>
            </a:lvl1pPr>
            <a:lvl2pPr marL="408185" indent="0">
              <a:buNone/>
              <a:defRPr sz="2500"/>
            </a:lvl2pPr>
            <a:lvl3pPr marL="816369" indent="0">
              <a:buNone/>
              <a:defRPr sz="2100"/>
            </a:lvl3pPr>
            <a:lvl4pPr marL="1224554" indent="0">
              <a:buNone/>
              <a:defRPr sz="1800"/>
            </a:lvl4pPr>
            <a:lvl5pPr marL="1632738" indent="0">
              <a:buNone/>
              <a:defRPr sz="1800"/>
            </a:lvl5pPr>
            <a:lvl6pPr marL="2040924" indent="0">
              <a:buNone/>
              <a:defRPr sz="1800"/>
            </a:lvl6pPr>
            <a:lvl7pPr marL="2449108" indent="0">
              <a:buNone/>
              <a:defRPr sz="1800"/>
            </a:lvl7pPr>
            <a:lvl8pPr marL="2857293" indent="0">
              <a:buNone/>
              <a:defRPr sz="1800"/>
            </a:lvl8pPr>
            <a:lvl9pPr marL="3265478" indent="0">
              <a:buNone/>
              <a:defRPr sz="18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5"/>
            <a:ext cx="5486400" cy="603646"/>
          </a:xfrm>
        </p:spPr>
        <p:txBody>
          <a:bodyPr/>
          <a:lstStyle>
            <a:lvl1pPr marL="0" indent="0">
              <a:buNone/>
              <a:defRPr sz="1300"/>
            </a:lvl1pPr>
            <a:lvl2pPr marL="408185" indent="0">
              <a:buNone/>
              <a:defRPr sz="1100"/>
            </a:lvl2pPr>
            <a:lvl3pPr marL="816369" indent="0">
              <a:buNone/>
              <a:defRPr sz="900"/>
            </a:lvl3pPr>
            <a:lvl4pPr marL="1224554" indent="0">
              <a:buNone/>
              <a:defRPr sz="800"/>
            </a:lvl4pPr>
            <a:lvl5pPr marL="1632738" indent="0">
              <a:buNone/>
              <a:defRPr sz="800"/>
            </a:lvl5pPr>
            <a:lvl6pPr marL="2040924" indent="0">
              <a:buNone/>
              <a:defRPr sz="800"/>
            </a:lvl6pPr>
            <a:lvl7pPr marL="2449108" indent="0">
              <a:buNone/>
              <a:defRPr sz="800"/>
            </a:lvl7pPr>
            <a:lvl8pPr marL="2857293" indent="0">
              <a:buNone/>
              <a:defRPr sz="800"/>
            </a:lvl8pPr>
            <a:lvl9pPr marL="3265478" indent="0">
              <a:buNone/>
              <a:defRPr sz="8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C1E6F0-5B20-454E-89FE-1C445C9A56B3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44299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6974" y="206499"/>
            <a:ext cx="8230054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81637" tIns="40819" rIns="81637" bIns="40819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6974" y="1199929"/>
            <a:ext cx="8230054" cy="33943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81637" tIns="40819" rIns="81637" bIns="4081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6974" y="4767338"/>
            <a:ext cx="2134054" cy="273471"/>
          </a:xfrm>
          <a:prstGeom prst="rect">
            <a:avLst/>
          </a:prstGeom>
        </p:spPr>
        <p:txBody>
          <a:bodyPr vert="horz" lIns="81637" tIns="40819" rIns="81637" bIns="40819" rtlCol="0" anchor="ctr"/>
          <a:lstStyle>
            <a:lvl1pPr algn="l">
              <a:defRPr sz="1100">
                <a:solidFill>
                  <a:schemeClr val="tx1">
                    <a:tint val="75000"/>
                  </a:schemeClr>
                </a:solidFill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>
                  <a:tint val="75000"/>
                </a:prstClr>
              </a:solidFill>
              <a:cs typeface="Times New Roman" pitchFamily="18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3974" y="4767338"/>
            <a:ext cx="2896054" cy="273471"/>
          </a:xfrm>
          <a:prstGeom prst="rect">
            <a:avLst/>
          </a:prstGeom>
        </p:spPr>
        <p:txBody>
          <a:bodyPr vert="horz" lIns="81637" tIns="40819" rIns="81637" bIns="40819" rtlCol="0" anchor="ctr"/>
          <a:lstStyle>
            <a:lvl1pPr algn="ctr">
              <a:defRPr sz="1100">
                <a:solidFill>
                  <a:schemeClr val="tx1">
                    <a:tint val="75000"/>
                  </a:schemeClr>
                </a:solidFill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>
                  <a:tint val="75000"/>
                </a:prstClr>
              </a:solidFill>
              <a:cs typeface="Times New Roman" pitchFamily="18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2974" y="4767338"/>
            <a:ext cx="2134054" cy="273471"/>
          </a:xfrm>
          <a:prstGeom prst="rect">
            <a:avLst/>
          </a:prstGeom>
        </p:spPr>
        <p:txBody>
          <a:bodyPr vert="horz" lIns="81637" tIns="40819" rIns="81637" bIns="40819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180C085-6C1F-4829-BF8C-AD34B1386A04}" type="slidenum">
              <a:rPr lang="en-US">
                <a:solidFill>
                  <a:prstClr val="black">
                    <a:tint val="75000"/>
                  </a:prstClr>
                </a:solidFill>
                <a:cs typeface="Times New Roman" pitchFamily="18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756704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39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9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9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9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900">
          <a:solidFill>
            <a:schemeClr val="tx1"/>
          </a:solidFill>
          <a:latin typeface="Calibri" pitchFamily="34" charset="0"/>
        </a:defRPr>
      </a:lvl5pPr>
      <a:lvl6pPr marL="408185" algn="ctr" rtl="0" fontAlgn="base">
        <a:spcBef>
          <a:spcPct val="0"/>
        </a:spcBef>
        <a:spcAft>
          <a:spcPct val="0"/>
        </a:spcAft>
        <a:defRPr sz="3900">
          <a:solidFill>
            <a:schemeClr val="tx1"/>
          </a:solidFill>
          <a:latin typeface="Calibri" pitchFamily="34" charset="0"/>
        </a:defRPr>
      </a:lvl6pPr>
      <a:lvl7pPr marL="816369" algn="ctr" rtl="0" fontAlgn="base">
        <a:spcBef>
          <a:spcPct val="0"/>
        </a:spcBef>
        <a:spcAft>
          <a:spcPct val="0"/>
        </a:spcAft>
        <a:defRPr sz="3900">
          <a:solidFill>
            <a:schemeClr val="tx1"/>
          </a:solidFill>
          <a:latin typeface="Calibri" pitchFamily="34" charset="0"/>
        </a:defRPr>
      </a:lvl7pPr>
      <a:lvl8pPr marL="1224554" algn="ctr" rtl="0" fontAlgn="base">
        <a:spcBef>
          <a:spcPct val="0"/>
        </a:spcBef>
        <a:spcAft>
          <a:spcPct val="0"/>
        </a:spcAft>
        <a:defRPr sz="3900">
          <a:solidFill>
            <a:schemeClr val="tx1"/>
          </a:solidFill>
          <a:latin typeface="Calibri" pitchFamily="34" charset="0"/>
        </a:defRPr>
      </a:lvl8pPr>
      <a:lvl9pPr marL="1632738" algn="ctr" rtl="0" fontAlgn="base">
        <a:spcBef>
          <a:spcPct val="0"/>
        </a:spcBef>
        <a:spcAft>
          <a:spcPct val="0"/>
        </a:spcAft>
        <a:defRPr sz="3900">
          <a:solidFill>
            <a:schemeClr val="tx1"/>
          </a:solidFill>
          <a:latin typeface="Calibri" pitchFamily="34" charset="0"/>
        </a:defRPr>
      </a:lvl9pPr>
    </p:titleStyle>
    <p:bodyStyle>
      <a:lvl1pPr marL="305537" indent="-305537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62936" indent="-254802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2pPr>
      <a:lvl3pPr marL="1020336" indent="-204067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428470" indent="-204067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36604" indent="-204067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45016" indent="-204092" algn="l" defTabSz="816369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653201" indent="-204092" algn="l" defTabSz="816369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061385" indent="-204092" algn="l" defTabSz="816369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469570" indent="-204092" algn="l" defTabSz="816369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16369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08185" algn="l" defTabSz="816369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16369" algn="l" defTabSz="816369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24554" algn="l" defTabSz="816369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32738" algn="l" defTabSz="816369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40924" algn="l" defTabSz="816369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49108" algn="l" defTabSz="816369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857293" algn="l" defTabSz="816369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265478" algn="l" defTabSz="816369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em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6028" y="1697757"/>
            <a:ext cx="7771946" cy="1102816"/>
          </a:xfrm>
        </p:spPr>
        <p:txBody>
          <a:bodyPr/>
          <a:lstStyle/>
          <a:p>
            <a:pPr eaLnBrk="1" hangingPunct="1"/>
            <a:r>
              <a:rPr lang="en-US" altLang="en-US" sz="2700" b="1">
                <a:latin typeface="Cambria" pitchFamily="18" charset="0"/>
              </a:rPr>
              <a:t>Taxpayer Behavior under Audit Certainty</a:t>
            </a:r>
            <a:br>
              <a:rPr lang="en-US" altLang="en-US" sz="2700" b="1">
                <a:latin typeface="Cambria" pitchFamily="18" charset="0"/>
              </a:rPr>
            </a:br>
            <a:r>
              <a:rPr lang="en-US" altLang="en-US" sz="2700" b="1">
                <a:latin typeface="Cambria" pitchFamily="18" charset="0"/>
              </a:rPr>
              <a:t/>
            </a:r>
            <a:br>
              <a:rPr lang="en-US" altLang="en-US" sz="2700" b="1">
                <a:latin typeface="Cambria" pitchFamily="18" charset="0"/>
              </a:rPr>
            </a:br>
            <a:r>
              <a:rPr lang="en-US" altLang="en-US" sz="2200">
                <a:latin typeface="Cambria" pitchFamily="18" charset="0"/>
              </a:rPr>
              <a:t>Ben Ayers, Jeri Seidman &amp; Erin Towery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067028" y="3143251"/>
            <a:ext cx="7009946" cy="1314896"/>
          </a:xfrm>
        </p:spPr>
        <p:txBody>
          <a:bodyPr/>
          <a:lstStyle/>
          <a:p>
            <a:pPr eaLnBrk="1" hangingPunct="1"/>
            <a:r>
              <a:rPr lang="en-US" altLang="en-US" sz="2100" b="1">
                <a:solidFill>
                  <a:schemeClr val="tx1"/>
                </a:solidFill>
                <a:latin typeface="Cambria" pitchFamily="18" charset="0"/>
              </a:rPr>
              <a:t>IRS Research Conference</a:t>
            </a:r>
          </a:p>
          <a:p>
            <a:pPr eaLnBrk="1" hangingPunct="1"/>
            <a:r>
              <a:rPr lang="en-US" altLang="en-US" sz="2100" b="1">
                <a:solidFill>
                  <a:schemeClr val="tx1"/>
                </a:solidFill>
                <a:latin typeface="Cambria" pitchFamily="18" charset="0"/>
              </a:rPr>
              <a:t>June 18</a:t>
            </a:r>
            <a:r>
              <a:rPr lang="en-US" altLang="en-US" sz="2100" b="1" baseline="30000">
                <a:solidFill>
                  <a:schemeClr val="tx1"/>
                </a:solidFill>
                <a:latin typeface="Cambria" pitchFamily="18" charset="0"/>
              </a:rPr>
              <a:t>th</a:t>
            </a:r>
            <a:r>
              <a:rPr lang="en-US" altLang="en-US" sz="2100" b="1">
                <a:solidFill>
                  <a:schemeClr val="tx1"/>
                </a:solidFill>
                <a:latin typeface="Cambria" pitchFamily="18" charset="0"/>
              </a:rPr>
              <a:t>, 2015</a:t>
            </a:r>
          </a:p>
          <a:p>
            <a:pPr eaLnBrk="1" hangingPunct="1"/>
            <a:endParaRPr lang="en-US" altLang="en-US" sz="2100" b="1">
              <a:solidFill>
                <a:schemeClr val="tx1"/>
              </a:solidFill>
              <a:latin typeface="Cambria" pitchFamily="18" charset="0"/>
            </a:endParaRPr>
          </a:p>
        </p:txBody>
      </p:sp>
      <p:pic>
        <p:nvPicPr>
          <p:cNvPr id="14340" name="Picture 4" descr="TCB_horiz_pms200copy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8027" y="4572001"/>
            <a:ext cx="3429000" cy="3192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1" name="Picture 4" descr="brochure_arch.eps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32946" y="-1086073"/>
            <a:ext cx="10003518" cy="25717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14782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456974" y="1520280"/>
            <a:ext cx="8535080" cy="31655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1637" tIns="40819" rIns="81637" bIns="40819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 typeface="Wingdings" panose="05000000000000000000" pitchFamily="2" charset="2"/>
              <a:buChar char="Ø"/>
              <a:defRPr/>
            </a:pPr>
            <a:r>
              <a:rPr lang="en-US" sz="2100" kern="0" dirty="0">
                <a:solidFill>
                  <a:prstClr val="black"/>
                </a:solidFill>
                <a:latin typeface="Cambria" pitchFamily="18" charset="0"/>
              </a:rPr>
              <a:t>Multivariate regression for effect of tax certainty on taxpayer behavior</a:t>
            </a:r>
          </a:p>
          <a:p>
            <a:pPr>
              <a:buFont typeface="Wingdings" panose="05000000000000000000" pitchFamily="2" charset="2"/>
              <a:buChar char="Ø"/>
              <a:defRPr/>
            </a:pPr>
            <a:endParaRPr lang="en-US" sz="2100" kern="0" dirty="0" smtClean="0">
              <a:solidFill>
                <a:prstClr val="black"/>
              </a:solidFill>
              <a:latin typeface="Cambria" pitchFamily="18" charset="0"/>
            </a:endParaRPr>
          </a:p>
          <a:p>
            <a:pPr>
              <a:buFont typeface="Wingdings" panose="05000000000000000000" pitchFamily="2" charset="2"/>
              <a:buChar char="Ø"/>
              <a:defRPr/>
            </a:pPr>
            <a:endParaRPr lang="en-US" sz="2100" kern="0" dirty="0">
              <a:solidFill>
                <a:prstClr val="black"/>
              </a:solidFill>
              <a:latin typeface="Cambria" pitchFamily="18" charset="0"/>
            </a:endParaRPr>
          </a:p>
          <a:p>
            <a:pPr>
              <a:buFont typeface="Wingdings" panose="05000000000000000000" pitchFamily="2" charset="2"/>
              <a:buChar char="Ø"/>
              <a:defRPr/>
            </a:pPr>
            <a:endParaRPr lang="en-US" sz="1300" kern="0" dirty="0">
              <a:solidFill>
                <a:prstClr val="black"/>
              </a:solidFill>
              <a:latin typeface="Cambria" pitchFamily="18" charset="0"/>
            </a:endParaRPr>
          </a:p>
          <a:p>
            <a:pPr lvl="1">
              <a:buFont typeface="Wingdings" panose="05000000000000000000" pitchFamily="2" charset="2"/>
              <a:buChar char="v"/>
              <a:defRPr/>
            </a:pPr>
            <a:endParaRPr lang="en-US" sz="1800" kern="0" dirty="0">
              <a:solidFill>
                <a:prstClr val="black"/>
              </a:solidFill>
              <a:latin typeface="Cambria" pitchFamily="18" charset="0"/>
              <a:cs typeface="Times New Roman" pitchFamily="18" charset="0"/>
            </a:endParaRPr>
          </a:p>
          <a:p>
            <a:pPr lvl="1">
              <a:buFont typeface="Wingdings" panose="05000000000000000000" pitchFamily="2" charset="2"/>
              <a:buChar char="v"/>
              <a:defRPr/>
            </a:pPr>
            <a:r>
              <a:rPr lang="en-US" sz="1800" kern="0" dirty="0">
                <a:solidFill>
                  <a:prstClr val="black"/>
                </a:solidFill>
                <a:latin typeface="Cambria" pitchFamily="18" charset="0"/>
                <a:cs typeface="Times New Roman" pitchFamily="18" charset="0"/>
              </a:rPr>
              <a:t>Matched firm samples constructed using CIC determinants model</a:t>
            </a:r>
          </a:p>
          <a:p>
            <a:pPr lvl="1">
              <a:buFont typeface="Wingdings" panose="05000000000000000000" pitchFamily="2" charset="2"/>
              <a:buChar char="v"/>
              <a:defRPr/>
            </a:pPr>
            <a:r>
              <a:rPr lang="el-GR" sz="1800" i="1" kern="0" dirty="0">
                <a:solidFill>
                  <a:prstClr val="black"/>
                </a:solidFill>
                <a:latin typeface="Cambria" pitchFamily="18" charset="0"/>
                <a:cs typeface="Times New Roman" pitchFamily="18" charset="0"/>
              </a:rPr>
              <a:t>β</a:t>
            </a:r>
            <a:r>
              <a:rPr lang="el-GR" sz="1800" kern="0" baseline="-25000" dirty="0">
                <a:solidFill>
                  <a:prstClr val="black"/>
                </a:solidFill>
                <a:latin typeface="Cambria" pitchFamily="18" charset="0"/>
                <a:cs typeface="Times New Roman" pitchFamily="18" charset="0"/>
              </a:rPr>
              <a:t>3 </a:t>
            </a:r>
            <a:r>
              <a:rPr lang="en-US" sz="1800" kern="0" dirty="0">
                <a:solidFill>
                  <a:prstClr val="black"/>
                </a:solidFill>
                <a:latin typeface="Cambria" pitchFamily="18" charset="0"/>
                <a:cs typeface="Times New Roman" pitchFamily="18" charset="0"/>
              </a:rPr>
              <a:t> = 0 → No change in tax behavior</a:t>
            </a:r>
          </a:p>
          <a:p>
            <a:pPr lvl="1">
              <a:buFont typeface="Wingdings" panose="05000000000000000000" pitchFamily="2" charset="2"/>
              <a:buChar char="v"/>
              <a:defRPr/>
            </a:pPr>
            <a:r>
              <a:rPr lang="el-GR" sz="1800" i="1" kern="0" dirty="0">
                <a:solidFill>
                  <a:prstClr val="black"/>
                </a:solidFill>
                <a:latin typeface="Cambria" pitchFamily="18" charset="0"/>
                <a:cs typeface="Times New Roman" pitchFamily="18" charset="0"/>
              </a:rPr>
              <a:t>β</a:t>
            </a:r>
            <a:r>
              <a:rPr lang="el-GR" sz="1800" kern="0" baseline="-25000" dirty="0">
                <a:solidFill>
                  <a:prstClr val="black"/>
                </a:solidFill>
                <a:latin typeface="Cambria" pitchFamily="18" charset="0"/>
                <a:cs typeface="Times New Roman" pitchFamily="18" charset="0"/>
              </a:rPr>
              <a:t>3 </a:t>
            </a:r>
            <a:r>
              <a:rPr lang="en-US" sz="1800" kern="0" dirty="0">
                <a:solidFill>
                  <a:prstClr val="black"/>
                </a:solidFill>
                <a:latin typeface="Cambria" pitchFamily="18" charset="0"/>
                <a:cs typeface="Times New Roman" pitchFamily="18" charset="0"/>
              </a:rPr>
              <a:t> &gt; 0 → Increase in tax payments when entering CIC program </a:t>
            </a:r>
          </a:p>
          <a:p>
            <a:pPr lvl="1">
              <a:buFont typeface="Wingdings" panose="05000000000000000000" pitchFamily="2" charset="2"/>
              <a:buChar char="v"/>
              <a:defRPr/>
            </a:pPr>
            <a:r>
              <a:rPr lang="el-GR" sz="1800" i="1" kern="0" dirty="0">
                <a:solidFill>
                  <a:prstClr val="black"/>
                </a:solidFill>
                <a:latin typeface="Cambria" pitchFamily="18" charset="0"/>
                <a:cs typeface="Times New Roman" pitchFamily="18" charset="0"/>
              </a:rPr>
              <a:t>β</a:t>
            </a:r>
            <a:r>
              <a:rPr lang="el-GR" sz="1800" kern="0" baseline="-25000" dirty="0">
                <a:solidFill>
                  <a:prstClr val="black"/>
                </a:solidFill>
                <a:latin typeface="Cambria" pitchFamily="18" charset="0"/>
                <a:cs typeface="Times New Roman" pitchFamily="18" charset="0"/>
              </a:rPr>
              <a:t>3 </a:t>
            </a:r>
            <a:r>
              <a:rPr lang="en-US" sz="1800" kern="0" dirty="0">
                <a:solidFill>
                  <a:prstClr val="black"/>
                </a:solidFill>
                <a:latin typeface="Cambria" pitchFamily="18" charset="0"/>
                <a:cs typeface="Times New Roman" pitchFamily="18" charset="0"/>
              </a:rPr>
              <a:t> &lt; 0 → Decrease in tax payments when entering CIC program</a:t>
            </a:r>
          </a:p>
          <a:p>
            <a:pPr lvl="1">
              <a:buFont typeface="Wingdings" panose="05000000000000000000" pitchFamily="2" charset="2"/>
              <a:buChar char="v"/>
              <a:defRPr/>
            </a:pPr>
            <a:endParaRPr lang="en-US" sz="1800" kern="0" dirty="0">
              <a:solidFill>
                <a:prstClr val="black"/>
              </a:solidFill>
              <a:latin typeface="Cambria" pitchFamily="18" charset="0"/>
              <a:cs typeface="Times New Roman" pitchFamily="18" charset="0"/>
            </a:endParaRPr>
          </a:p>
          <a:p>
            <a:pPr lvl="1">
              <a:buFont typeface="Wingdings" panose="05000000000000000000" pitchFamily="2" charset="2"/>
              <a:buChar char="v"/>
              <a:defRPr/>
            </a:pPr>
            <a:endParaRPr lang="en-US" sz="1800" kern="0" dirty="0">
              <a:solidFill>
                <a:prstClr val="black"/>
              </a:solidFill>
              <a:latin typeface="Cambria" pitchFamily="18" charset="0"/>
              <a:cs typeface="Times New Roman" pitchFamily="18" charset="0"/>
            </a:endParaRPr>
          </a:p>
        </p:txBody>
      </p:sp>
      <p:sp>
        <p:nvSpPr>
          <p:cNvPr id="23555" name="Rectangle 2"/>
          <p:cNvSpPr>
            <a:spLocks noGrp="1" noChangeArrowheads="1"/>
          </p:cNvSpPr>
          <p:nvPr>
            <p:ph type="ctrTitle"/>
          </p:nvPr>
        </p:nvSpPr>
        <p:spPr>
          <a:xfrm>
            <a:off x="-229053" y="571500"/>
            <a:ext cx="8230054" cy="857250"/>
          </a:xfrm>
        </p:spPr>
        <p:txBody>
          <a:bodyPr/>
          <a:lstStyle/>
          <a:p>
            <a:pPr eaLnBrk="1" hangingPunct="1"/>
            <a:r>
              <a:rPr lang="en-US" altLang="en-US" smtClean="0">
                <a:latin typeface="Cambria" pitchFamily="18" charset="0"/>
              </a:rPr>
              <a:t>Research design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067028" y="2322835"/>
            <a:ext cx="7695973" cy="728766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lIns="81637" tIns="40819" rIns="81637" bIns="40819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100" i="1" kern="0" dirty="0">
                <a:solidFill>
                  <a:prstClr val="black"/>
                </a:solidFill>
                <a:latin typeface="Cambria" pitchFamily="18" charset="0"/>
                <a:cs typeface="Times New Roman" pitchFamily="18" charset="0"/>
              </a:rPr>
              <a:t>Tax</a:t>
            </a:r>
            <a:r>
              <a:rPr lang="en-US" sz="2100" kern="0" dirty="0">
                <a:solidFill>
                  <a:prstClr val="black"/>
                </a:solidFill>
                <a:latin typeface="Cambria" pitchFamily="18" charset="0"/>
                <a:cs typeface="Times New Roman" pitchFamily="18" charset="0"/>
              </a:rPr>
              <a:t> = </a:t>
            </a:r>
            <a:r>
              <a:rPr lang="el-GR" sz="2100" i="1" kern="0" dirty="0">
                <a:solidFill>
                  <a:prstClr val="black"/>
                </a:solidFill>
                <a:latin typeface="Cambria" pitchFamily="18" charset="0"/>
                <a:cs typeface="Times New Roman" pitchFamily="18" charset="0"/>
              </a:rPr>
              <a:t>β</a:t>
            </a:r>
            <a:r>
              <a:rPr lang="el-GR" sz="2100" kern="0" baseline="-25000" dirty="0">
                <a:solidFill>
                  <a:prstClr val="black"/>
                </a:solidFill>
                <a:latin typeface="Cambria" pitchFamily="18" charset="0"/>
                <a:cs typeface="Times New Roman" pitchFamily="18" charset="0"/>
              </a:rPr>
              <a:t>0</a:t>
            </a:r>
            <a:r>
              <a:rPr lang="el-GR" sz="2100" i="1" kern="0" dirty="0">
                <a:solidFill>
                  <a:prstClr val="black"/>
                </a:solidFill>
                <a:latin typeface="Cambria" pitchFamily="18" charset="0"/>
                <a:cs typeface="Times New Roman" pitchFamily="18" charset="0"/>
              </a:rPr>
              <a:t> </a:t>
            </a:r>
            <a:r>
              <a:rPr lang="el-GR" sz="2100" kern="0" dirty="0">
                <a:solidFill>
                  <a:prstClr val="black"/>
                </a:solidFill>
                <a:latin typeface="Cambria" pitchFamily="18" charset="0"/>
                <a:cs typeface="Times New Roman" pitchFamily="18" charset="0"/>
              </a:rPr>
              <a:t>+ </a:t>
            </a:r>
            <a:r>
              <a:rPr lang="el-GR" sz="2100" i="1" kern="0" dirty="0">
                <a:solidFill>
                  <a:prstClr val="black"/>
                </a:solidFill>
                <a:latin typeface="Cambria" pitchFamily="18" charset="0"/>
                <a:cs typeface="Times New Roman" pitchFamily="18" charset="0"/>
              </a:rPr>
              <a:t>β</a:t>
            </a:r>
            <a:r>
              <a:rPr lang="el-GR" sz="2100" kern="0" baseline="-25000" dirty="0">
                <a:solidFill>
                  <a:prstClr val="black"/>
                </a:solidFill>
                <a:latin typeface="Cambria" pitchFamily="18" charset="0"/>
                <a:cs typeface="Times New Roman" pitchFamily="18" charset="0"/>
              </a:rPr>
              <a:t>1</a:t>
            </a:r>
            <a:r>
              <a:rPr lang="el-GR" sz="2100" i="1" kern="0" dirty="0">
                <a:solidFill>
                  <a:prstClr val="black"/>
                </a:solidFill>
                <a:latin typeface="Cambria" pitchFamily="18" charset="0"/>
                <a:cs typeface="Times New Roman" pitchFamily="18" charset="0"/>
              </a:rPr>
              <a:t>*</a:t>
            </a:r>
            <a:r>
              <a:rPr lang="en-US" sz="2100" i="1" kern="0" dirty="0">
                <a:solidFill>
                  <a:prstClr val="black"/>
                </a:solidFill>
                <a:latin typeface="Cambria" pitchFamily="18" charset="0"/>
                <a:cs typeface="Times New Roman" pitchFamily="18" charset="0"/>
              </a:rPr>
              <a:t>POST</a:t>
            </a:r>
            <a:r>
              <a:rPr lang="en-US" sz="2100" kern="0" dirty="0">
                <a:solidFill>
                  <a:prstClr val="black"/>
                </a:solidFill>
                <a:latin typeface="Cambria" pitchFamily="18" charset="0"/>
                <a:cs typeface="Times New Roman" pitchFamily="18" charset="0"/>
              </a:rPr>
              <a:t> + </a:t>
            </a:r>
            <a:r>
              <a:rPr lang="el-GR" sz="2100" i="1" kern="0" dirty="0">
                <a:solidFill>
                  <a:prstClr val="black"/>
                </a:solidFill>
                <a:latin typeface="Cambria" pitchFamily="18" charset="0"/>
                <a:cs typeface="Times New Roman" pitchFamily="18" charset="0"/>
              </a:rPr>
              <a:t>β</a:t>
            </a:r>
            <a:r>
              <a:rPr lang="el-GR" sz="2100" kern="0" baseline="-25000" dirty="0">
                <a:solidFill>
                  <a:prstClr val="black"/>
                </a:solidFill>
                <a:latin typeface="Cambria" pitchFamily="18" charset="0"/>
                <a:cs typeface="Times New Roman" pitchFamily="18" charset="0"/>
              </a:rPr>
              <a:t>2</a:t>
            </a:r>
            <a:r>
              <a:rPr lang="el-GR" sz="2100" i="1" kern="0" dirty="0">
                <a:solidFill>
                  <a:prstClr val="black"/>
                </a:solidFill>
                <a:latin typeface="Cambria" pitchFamily="18" charset="0"/>
                <a:cs typeface="Times New Roman" pitchFamily="18" charset="0"/>
              </a:rPr>
              <a:t>*∆</a:t>
            </a:r>
            <a:r>
              <a:rPr lang="en-US" sz="2100" i="1" kern="0" dirty="0">
                <a:solidFill>
                  <a:prstClr val="black"/>
                </a:solidFill>
                <a:latin typeface="Cambria" pitchFamily="18" charset="0"/>
                <a:cs typeface="Times New Roman" pitchFamily="18" charset="0"/>
              </a:rPr>
              <a:t>Firm</a:t>
            </a:r>
            <a:r>
              <a:rPr lang="en-US" sz="2100" kern="0" dirty="0">
                <a:solidFill>
                  <a:prstClr val="black"/>
                </a:solidFill>
                <a:latin typeface="Cambria" pitchFamily="18" charset="0"/>
                <a:cs typeface="Times New Roman" pitchFamily="18" charset="0"/>
              </a:rPr>
              <a:t> + </a:t>
            </a:r>
            <a:r>
              <a:rPr lang="el-GR" sz="2100" i="1" kern="0" dirty="0">
                <a:solidFill>
                  <a:prstClr val="black"/>
                </a:solidFill>
                <a:latin typeface="Cambria" pitchFamily="18" charset="0"/>
                <a:cs typeface="Times New Roman" pitchFamily="18" charset="0"/>
              </a:rPr>
              <a:t>β</a:t>
            </a:r>
            <a:r>
              <a:rPr lang="el-GR" sz="2100" kern="0" baseline="-25000" dirty="0">
                <a:solidFill>
                  <a:prstClr val="black"/>
                </a:solidFill>
                <a:latin typeface="Cambria" pitchFamily="18" charset="0"/>
                <a:cs typeface="Times New Roman" pitchFamily="18" charset="0"/>
              </a:rPr>
              <a:t>3</a:t>
            </a:r>
            <a:r>
              <a:rPr lang="el-GR" sz="2100" i="1" kern="0" dirty="0">
                <a:solidFill>
                  <a:prstClr val="black"/>
                </a:solidFill>
                <a:latin typeface="Cambria" pitchFamily="18" charset="0"/>
                <a:cs typeface="Times New Roman" pitchFamily="18" charset="0"/>
              </a:rPr>
              <a:t>* </a:t>
            </a:r>
            <a:r>
              <a:rPr lang="en-US" sz="2100" i="1" kern="0" dirty="0">
                <a:solidFill>
                  <a:prstClr val="black"/>
                </a:solidFill>
                <a:latin typeface="Cambria" pitchFamily="18" charset="0"/>
                <a:cs typeface="Times New Roman" pitchFamily="18" charset="0"/>
              </a:rPr>
              <a:t>POST*∆Firm</a:t>
            </a:r>
            <a:r>
              <a:rPr lang="en-US" sz="2100" kern="0" dirty="0">
                <a:solidFill>
                  <a:prstClr val="black"/>
                </a:solidFill>
                <a:latin typeface="Cambria" pitchFamily="18" charset="0"/>
                <a:cs typeface="Times New Roman" pitchFamily="18" charset="0"/>
              </a:rPr>
              <a:t>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100" kern="0" dirty="0">
                <a:solidFill>
                  <a:prstClr val="black"/>
                </a:solidFill>
                <a:latin typeface="Cambria" pitchFamily="18" charset="0"/>
                <a:cs typeface="Times New Roman" pitchFamily="18" charset="0"/>
              </a:rPr>
              <a:t>+</a:t>
            </a:r>
            <a:r>
              <a:rPr lang="en-US" sz="2100" i="1" kern="0" dirty="0">
                <a:solidFill>
                  <a:prstClr val="black"/>
                </a:solidFill>
                <a:latin typeface="Cambria" pitchFamily="18" charset="0"/>
                <a:cs typeface="Times New Roman" pitchFamily="18" charset="0"/>
              </a:rPr>
              <a:t> Controls + </a:t>
            </a:r>
            <a:r>
              <a:rPr lang="el-GR" sz="2100" i="1" kern="0" dirty="0">
                <a:solidFill>
                  <a:prstClr val="black"/>
                </a:solidFill>
                <a:latin typeface="Cambria" pitchFamily="18" charset="0"/>
                <a:cs typeface="Times New Roman" pitchFamily="18" charset="0"/>
              </a:rPr>
              <a:t>ε </a:t>
            </a:r>
            <a:endParaRPr lang="en-US" sz="2100" kern="0" dirty="0">
              <a:solidFill>
                <a:prstClr val="black"/>
              </a:solidFill>
              <a:latin typeface="Cambria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82207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2947" y="1428750"/>
            <a:ext cx="8072438" cy="2895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4579" name="Rectangle 2"/>
          <p:cNvSpPr>
            <a:spLocks noGrp="1" noChangeArrowheads="1"/>
          </p:cNvSpPr>
          <p:nvPr>
            <p:ph type="ctrTitle"/>
          </p:nvPr>
        </p:nvSpPr>
        <p:spPr>
          <a:xfrm>
            <a:off x="-229053" y="571500"/>
            <a:ext cx="8230054" cy="857250"/>
          </a:xfrm>
        </p:spPr>
        <p:txBody>
          <a:bodyPr/>
          <a:lstStyle/>
          <a:p>
            <a:pPr eaLnBrk="1" hangingPunct="1"/>
            <a:r>
              <a:rPr lang="en-US" altLang="en-US" smtClean="0">
                <a:latin typeface="Cambria" pitchFamily="18" charset="0"/>
              </a:rPr>
              <a:t>Sample</a:t>
            </a:r>
          </a:p>
        </p:txBody>
      </p:sp>
      <p:sp>
        <p:nvSpPr>
          <p:cNvPr id="2" name="Rectangle 1"/>
          <p:cNvSpPr/>
          <p:nvPr/>
        </p:nvSpPr>
        <p:spPr>
          <a:xfrm>
            <a:off x="7239001" y="3346678"/>
            <a:ext cx="1294946" cy="285750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637" tIns="40819" rIns="81637" bIns="40819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7239001" y="3954974"/>
            <a:ext cx="1294946" cy="285750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637" tIns="40819" rIns="81637" bIns="40819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4833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8786" y="1371826"/>
            <a:ext cx="7088188" cy="31812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560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-229053" y="571500"/>
            <a:ext cx="8230054" cy="857250"/>
          </a:xfrm>
        </p:spPr>
        <p:txBody>
          <a:bodyPr/>
          <a:lstStyle/>
          <a:p>
            <a:pPr eaLnBrk="1" hangingPunct="1"/>
            <a:r>
              <a:rPr lang="en-US" altLang="en-US" smtClean="0">
                <a:latin typeface="Cambria" pitchFamily="18" charset="0"/>
              </a:rPr>
              <a:t>CIC prediction (n=23,094)</a:t>
            </a:r>
          </a:p>
        </p:txBody>
      </p:sp>
      <p:sp>
        <p:nvSpPr>
          <p:cNvPr id="6" name="Rectangle 5"/>
          <p:cNvSpPr/>
          <p:nvPr/>
        </p:nvSpPr>
        <p:spPr>
          <a:xfrm>
            <a:off x="3123974" y="1771428"/>
            <a:ext cx="1296080" cy="2781598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637" tIns="40819" rIns="81637" bIns="40819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420054" y="1771428"/>
            <a:ext cx="1143000" cy="2781598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637" tIns="40819" rIns="81637" bIns="40819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5563058" y="1771428"/>
            <a:ext cx="2589893" cy="2781598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637" tIns="40819" rIns="81637" bIns="40819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77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-229053" y="571500"/>
            <a:ext cx="8230054" cy="857250"/>
          </a:xfrm>
        </p:spPr>
        <p:txBody>
          <a:bodyPr/>
          <a:lstStyle/>
          <a:p>
            <a:pPr eaLnBrk="1" hangingPunct="1"/>
            <a:r>
              <a:rPr lang="en-US" altLang="en-US" sz="3800">
                <a:latin typeface="Cambria" pitchFamily="18" charset="0"/>
              </a:rPr>
              <a:t>Effect of CIC on Fed_Cash_ETR</a:t>
            </a:r>
          </a:p>
        </p:txBody>
      </p:sp>
      <p:pic>
        <p:nvPicPr>
          <p:cNvPr id="26627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9349" y="1352550"/>
            <a:ext cx="8325304" cy="304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Rectangle 8"/>
          <p:cNvSpPr/>
          <p:nvPr/>
        </p:nvSpPr>
        <p:spPr>
          <a:xfrm>
            <a:off x="2286000" y="3398294"/>
            <a:ext cx="6448652" cy="518613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637" tIns="40819" rIns="81637" bIns="40819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4282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-229053" y="571500"/>
            <a:ext cx="8230054" cy="857250"/>
          </a:xfrm>
        </p:spPr>
        <p:txBody>
          <a:bodyPr/>
          <a:lstStyle/>
          <a:p>
            <a:pPr eaLnBrk="1" hangingPunct="1"/>
            <a:r>
              <a:rPr lang="en-US" altLang="en-US" sz="3800">
                <a:latin typeface="Cambria" pitchFamily="18" charset="0"/>
              </a:rPr>
              <a:t>Effect of CIC on Cash_ETR</a:t>
            </a:r>
          </a:p>
        </p:txBody>
      </p:sp>
      <p:pic>
        <p:nvPicPr>
          <p:cNvPr id="27651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9349" y="1428750"/>
            <a:ext cx="8325304" cy="2971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ctangle 4"/>
          <p:cNvSpPr/>
          <p:nvPr/>
        </p:nvSpPr>
        <p:spPr>
          <a:xfrm>
            <a:off x="2286000" y="3425589"/>
            <a:ext cx="6448652" cy="504967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637" tIns="40819" rIns="81637" bIns="40819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7106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-229053" y="571500"/>
            <a:ext cx="8230054" cy="857250"/>
          </a:xfrm>
        </p:spPr>
        <p:txBody>
          <a:bodyPr/>
          <a:lstStyle/>
          <a:p>
            <a:pPr eaLnBrk="1" hangingPunct="1"/>
            <a:r>
              <a:rPr lang="en-US" altLang="en-US" sz="3800">
                <a:latin typeface="Cambria" pitchFamily="18" charset="0"/>
              </a:rPr>
              <a:t>Effect of CIC on UTB_CY_ADD</a:t>
            </a:r>
          </a:p>
        </p:txBody>
      </p:sp>
      <p:pic>
        <p:nvPicPr>
          <p:cNvPr id="286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432" y="1433017"/>
            <a:ext cx="8273143" cy="30025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Rectangle 5"/>
          <p:cNvSpPr/>
          <p:nvPr/>
        </p:nvSpPr>
        <p:spPr>
          <a:xfrm>
            <a:off x="2286000" y="3456908"/>
            <a:ext cx="6448652" cy="500945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637" tIns="40819" rIns="81637" bIns="40819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4695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456974" y="1520280"/>
            <a:ext cx="8535080" cy="31655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1637" tIns="40819" rIns="81637" bIns="40819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 typeface="Wingdings" panose="05000000000000000000" pitchFamily="2" charset="2"/>
              <a:buChar char="Ø"/>
              <a:defRPr/>
            </a:pPr>
            <a:r>
              <a:rPr lang="en-US" sz="2100" kern="0" dirty="0">
                <a:solidFill>
                  <a:prstClr val="black"/>
                </a:solidFill>
                <a:latin typeface="Cambria" pitchFamily="18" charset="0"/>
              </a:rPr>
              <a:t>Use dataset of CIC firms to:</a:t>
            </a:r>
          </a:p>
          <a:p>
            <a:pPr lvl="1">
              <a:buFont typeface="Wingdings" panose="05000000000000000000" pitchFamily="2" charset="2"/>
              <a:buChar char="v"/>
              <a:defRPr/>
            </a:pPr>
            <a:r>
              <a:rPr lang="en-US" sz="1800" kern="0" dirty="0">
                <a:solidFill>
                  <a:prstClr val="black"/>
                </a:solidFill>
                <a:latin typeface="Cambria" pitchFamily="18" charset="0"/>
                <a:cs typeface="Times New Roman" pitchFamily="18" charset="0"/>
              </a:rPr>
              <a:t>Build CIC determinants model</a:t>
            </a:r>
          </a:p>
          <a:p>
            <a:pPr lvl="1">
              <a:buFont typeface="Wingdings" panose="05000000000000000000" pitchFamily="2" charset="2"/>
              <a:buChar char="v"/>
              <a:defRPr/>
            </a:pPr>
            <a:r>
              <a:rPr lang="en-US" sz="1800" kern="0" dirty="0">
                <a:solidFill>
                  <a:prstClr val="black"/>
                </a:solidFill>
                <a:latin typeface="Cambria" pitchFamily="18" charset="0"/>
                <a:cs typeface="Times New Roman" pitchFamily="18" charset="0"/>
              </a:rPr>
              <a:t>Examine the effect of audit certainty on tax avoidance</a:t>
            </a:r>
          </a:p>
          <a:p>
            <a:pPr>
              <a:buFont typeface="Wingdings" panose="05000000000000000000" pitchFamily="2" charset="2"/>
              <a:buChar char="Ø"/>
              <a:defRPr/>
            </a:pPr>
            <a:endParaRPr lang="en-US" sz="600" kern="0" dirty="0">
              <a:solidFill>
                <a:prstClr val="black"/>
              </a:solidFill>
              <a:latin typeface="Cambria" pitchFamily="18" charset="0"/>
            </a:endParaRPr>
          </a:p>
          <a:p>
            <a:pPr>
              <a:buFont typeface="Wingdings" panose="05000000000000000000" pitchFamily="2" charset="2"/>
              <a:buChar char="Ø"/>
              <a:defRPr/>
            </a:pPr>
            <a:r>
              <a:rPr lang="en-US" sz="2100" kern="0" dirty="0">
                <a:solidFill>
                  <a:prstClr val="black"/>
                </a:solidFill>
                <a:latin typeface="Cambria" pitchFamily="18" charset="0"/>
              </a:rPr>
              <a:t>Findings suggest:</a:t>
            </a:r>
          </a:p>
          <a:p>
            <a:pPr lvl="1">
              <a:buFont typeface="Wingdings" panose="05000000000000000000" pitchFamily="2" charset="2"/>
              <a:buChar char="v"/>
              <a:defRPr/>
            </a:pPr>
            <a:r>
              <a:rPr lang="en-US" sz="1800" kern="0" dirty="0">
                <a:solidFill>
                  <a:prstClr val="black"/>
                </a:solidFill>
                <a:latin typeface="Cambria" pitchFamily="18" charset="0"/>
                <a:cs typeface="Times New Roman" pitchFamily="18" charset="0"/>
              </a:rPr>
              <a:t>Size and complexity main determinants of CIC assignment</a:t>
            </a:r>
          </a:p>
          <a:p>
            <a:pPr lvl="1">
              <a:buFont typeface="Wingdings" panose="05000000000000000000" pitchFamily="2" charset="2"/>
              <a:buChar char="v"/>
              <a:defRPr/>
            </a:pPr>
            <a:r>
              <a:rPr lang="en-US" sz="1800" kern="0" dirty="0">
                <a:solidFill>
                  <a:prstClr val="black"/>
                </a:solidFill>
                <a:latin typeface="Cambria" pitchFamily="18" charset="0"/>
                <a:cs typeface="Times New Roman" pitchFamily="18" charset="0"/>
              </a:rPr>
              <a:t>CIC program alters managers’ expectations regarding future tax payments, but does </a:t>
            </a:r>
            <a:r>
              <a:rPr lang="en-US" sz="1800" i="1" kern="0" dirty="0">
                <a:solidFill>
                  <a:prstClr val="black"/>
                </a:solidFill>
                <a:latin typeface="Cambria" pitchFamily="18" charset="0"/>
                <a:cs typeface="Times New Roman" pitchFamily="18" charset="0"/>
              </a:rPr>
              <a:t>not</a:t>
            </a:r>
            <a:r>
              <a:rPr lang="en-US" sz="1800" kern="0" dirty="0">
                <a:solidFill>
                  <a:prstClr val="black"/>
                </a:solidFill>
                <a:latin typeface="Cambria" pitchFamily="18" charset="0"/>
                <a:cs typeface="Times New Roman" pitchFamily="18" charset="0"/>
              </a:rPr>
              <a:t> have a significant deterrence effect</a:t>
            </a:r>
            <a:endParaRPr lang="en-US" sz="900" kern="0" dirty="0">
              <a:solidFill>
                <a:prstClr val="black"/>
              </a:solidFill>
              <a:latin typeface="Cambria" pitchFamily="18" charset="0"/>
              <a:cs typeface="Times New Roman" pitchFamily="18" charset="0"/>
            </a:endParaRPr>
          </a:p>
          <a:p>
            <a:pPr>
              <a:buFont typeface="Wingdings" panose="05000000000000000000" pitchFamily="2" charset="2"/>
              <a:buChar char="Ø"/>
              <a:defRPr/>
            </a:pPr>
            <a:endParaRPr lang="en-US" sz="600" kern="0" dirty="0">
              <a:solidFill>
                <a:prstClr val="black"/>
              </a:solidFill>
              <a:latin typeface="Cambria" pitchFamily="18" charset="0"/>
            </a:endParaRPr>
          </a:p>
          <a:p>
            <a:pPr>
              <a:buFont typeface="Wingdings" panose="05000000000000000000" pitchFamily="2" charset="2"/>
              <a:buChar char="Ø"/>
              <a:defRPr/>
            </a:pPr>
            <a:r>
              <a:rPr lang="en-US" sz="2100" kern="0" dirty="0">
                <a:solidFill>
                  <a:prstClr val="black"/>
                </a:solidFill>
                <a:latin typeface="Cambria" pitchFamily="18" charset="0"/>
              </a:rPr>
              <a:t>Important to IRS as it considers the costs and benefits of CIC program</a:t>
            </a:r>
          </a:p>
          <a:p>
            <a:pPr>
              <a:buFont typeface="Wingdings" panose="05000000000000000000" pitchFamily="2" charset="2"/>
              <a:buChar char="Ø"/>
              <a:defRPr/>
            </a:pPr>
            <a:endParaRPr lang="en-US" sz="1800" kern="0" dirty="0">
              <a:solidFill>
                <a:prstClr val="black"/>
              </a:solidFill>
              <a:latin typeface="Cambria" pitchFamily="18" charset="0"/>
            </a:endParaRPr>
          </a:p>
          <a:p>
            <a:pPr lvl="1">
              <a:buFont typeface="Wingdings" panose="05000000000000000000" pitchFamily="2" charset="2"/>
              <a:buChar char="v"/>
              <a:defRPr/>
            </a:pPr>
            <a:endParaRPr lang="en-US" sz="1800" kern="0" dirty="0">
              <a:solidFill>
                <a:prstClr val="black"/>
              </a:solidFill>
              <a:latin typeface="Cambria" pitchFamily="18" charset="0"/>
              <a:cs typeface="Times New Roman" pitchFamily="18" charset="0"/>
            </a:endParaRPr>
          </a:p>
        </p:txBody>
      </p:sp>
      <p:sp>
        <p:nvSpPr>
          <p:cNvPr id="29699" name="Rectangle 2"/>
          <p:cNvSpPr>
            <a:spLocks noGrp="1" noChangeArrowheads="1"/>
          </p:cNvSpPr>
          <p:nvPr>
            <p:ph type="ctrTitle"/>
          </p:nvPr>
        </p:nvSpPr>
        <p:spPr>
          <a:xfrm>
            <a:off x="-229053" y="571500"/>
            <a:ext cx="8230054" cy="857250"/>
          </a:xfrm>
        </p:spPr>
        <p:txBody>
          <a:bodyPr/>
          <a:lstStyle/>
          <a:p>
            <a:pPr eaLnBrk="1" hangingPunct="1"/>
            <a:r>
              <a:rPr lang="en-US" altLang="en-US" smtClean="0">
                <a:latin typeface="Cambria" pitchFamily="18" charset="0"/>
              </a:rPr>
              <a:t>Conclusion</a:t>
            </a:r>
          </a:p>
        </p:txBody>
      </p:sp>
    </p:spTree>
    <p:extLst>
      <p:ext uri="{BB962C8B-B14F-4D97-AF65-F5344CB8AC3E}">
        <p14:creationId xmlns:p14="http://schemas.microsoft.com/office/powerpoint/2010/main" val="241717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456974" y="1520280"/>
            <a:ext cx="8535080" cy="31655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1637" tIns="40819" rIns="81637" bIns="40819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 typeface="Wingdings" panose="05000000000000000000" pitchFamily="2" charset="2"/>
              <a:buChar char="Ø"/>
              <a:defRPr/>
            </a:pPr>
            <a:r>
              <a:rPr lang="en-US" sz="2100" kern="0" dirty="0">
                <a:solidFill>
                  <a:prstClr val="black"/>
                </a:solidFill>
                <a:latin typeface="Cambria" pitchFamily="18" charset="0"/>
              </a:rPr>
              <a:t>Strategic tax compliance model</a:t>
            </a:r>
          </a:p>
          <a:p>
            <a:pPr>
              <a:buFont typeface="Wingdings" panose="05000000000000000000" pitchFamily="2" charset="2"/>
              <a:buChar char="Ø"/>
              <a:defRPr/>
            </a:pPr>
            <a:endParaRPr lang="en-US" sz="2300" kern="0" dirty="0">
              <a:solidFill>
                <a:prstClr val="black"/>
              </a:solidFill>
              <a:latin typeface="Cambria" pitchFamily="18" charset="0"/>
            </a:endParaRPr>
          </a:p>
          <a:p>
            <a:pPr>
              <a:buFont typeface="Wingdings" panose="05000000000000000000" pitchFamily="2" charset="2"/>
              <a:buChar char="Ø"/>
              <a:defRPr/>
            </a:pPr>
            <a:endParaRPr lang="en-US" sz="2300" kern="0" dirty="0">
              <a:solidFill>
                <a:prstClr val="black"/>
              </a:solidFill>
              <a:latin typeface="Cambria" pitchFamily="18" charset="0"/>
            </a:endParaRPr>
          </a:p>
          <a:p>
            <a:pPr>
              <a:buFont typeface="Wingdings" panose="05000000000000000000" pitchFamily="2" charset="2"/>
              <a:buChar char="Ø"/>
              <a:defRPr/>
            </a:pPr>
            <a:endParaRPr lang="en-US" sz="2300" kern="0" dirty="0">
              <a:solidFill>
                <a:prstClr val="black"/>
              </a:solidFill>
              <a:latin typeface="Cambria" pitchFamily="18" charset="0"/>
            </a:endParaRPr>
          </a:p>
          <a:p>
            <a:pPr lvl="1">
              <a:buFont typeface="Wingdings" panose="05000000000000000000" pitchFamily="2" charset="2"/>
              <a:buChar char="v"/>
              <a:defRPr/>
            </a:pPr>
            <a:endParaRPr lang="en-US" sz="700" kern="0" dirty="0">
              <a:solidFill>
                <a:prstClr val="black"/>
              </a:solidFill>
              <a:latin typeface="Cambria" pitchFamily="18" charset="0"/>
              <a:cs typeface="Times New Roman" pitchFamily="18" charset="0"/>
            </a:endParaRPr>
          </a:p>
          <a:p>
            <a:pPr lvl="1">
              <a:buFont typeface="Wingdings" panose="05000000000000000000" pitchFamily="2" charset="2"/>
              <a:buChar char="v"/>
              <a:defRPr/>
            </a:pPr>
            <a:r>
              <a:rPr lang="en-US" sz="2100" kern="0" dirty="0">
                <a:solidFill>
                  <a:prstClr val="black"/>
                </a:solidFill>
                <a:latin typeface="Cambria" pitchFamily="18" charset="0"/>
                <a:cs typeface="Times New Roman" pitchFamily="18" charset="0"/>
              </a:rPr>
              <a:t>Probability of tax audit changes with taxpayer actions</a:t>
            </a:r>
          </a:p>
          <a:p>
            <a:pPr lvl="1">
              <a:buFont typeface="Wingdings" panose="05000000000000000000" pitchFamily="2" charset="2"/>
              <a:buChar char="v"/>
              <a:defRPr/>
            </a:pPr>
            <a:endParaRPr lang="en-US" sz="400" kern="0" dirty="0">
              <a:solidFill>
                <a:prstClr val="black"/>
              </a:solidFill>
              <a:latin typeface="Cambria" pitchFamily="18" charset="0"/>
              <a:cs typeface="Times New Roman" pitchFamily="18" charset="0"/>
            </a:endParaRPr>
          </a:p>
          <a:p>
            <a:pPr lvl="1">
              <a:buFont typeface="Wingdings" panose="05000000000000000000" pitchFamily="2" charset="2"/>
              <a:buChar char="v"/>
              <a:defRPr/>
            </a:pPr>
            <a:r>
              <a:rPr lang="en-US" sz="2100" kern="0" dirty="0">
                <a:solidFill>
                  <a:prstClr val="black"/>
                </a:solidFill>
                <a:latin typeface="Cambria" pitchFamily="18" charset="0"/>
                <a:cs typeface="Times New Roman" pitchFamily="18" charset="0"/>
              </a:rPr>
              <a:t>Taxpayers condition their </a:t>
            </a:r>
            <a:r>
              <a:rPr lang="en-US" sz="2100" kern="0">
                <a:solidFill>
                  <a:prstClr val="black"/>
                </a:solidFill>
                <a:latin typeface="Cambria" pitchFamily="18" charset="0"/>
                <a:cs typeface="Times New Roman" pitchFamily="18" charset="0"/>
              </a:rPr>
              <a:t>actions on </a:t>
            </a:r>
            <a:r>
              <a:rPr lang="en-US" sz="2100" kern="0" dirty="0">
                <a:solidFill>
                  <a:prstClr val="black"/>
                </a:solidFill>
                <a:latin typeface="Cambria" pitchFamily="18" charset="0"/>
                <a:cs typeface="Times New Roman" pitchFamily="18" charset="0"/>
              </a:rPr>
              <a:t>expected audit probability</a:t>
            </a:r>
          </a:p>
          <a:p>
            <a:pPr>
              <a:buFont typeface="Wingdings" panose="05000000000000000000" pitchFamily="2" charset="2"/>
              <a:buChar char="Ø"/>
              <a:defRPr/>
            </a:pPr>
            <a:endParaRPr lang="en-US" sz="400" kern="0" dirty="0">
              <a:solidFill>
                <a:prstClr val="black"/>
              </a:solidFill>
              <a:latin typeface="Cambria" pitchFamily="18" charset="0"/>
            </a:endParaRPr>
          </a:p>
        </p:txBody>
      </p:sp>
      <p:sp>
        <p:nvSpPr>
          <p:cNvPr id="1536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-229053" y="571500"/>
            <a:ext cx="8230054" cy="857250"/>
          </a:xfrm>
        </p:spPr>
        <p:txBody>
          <a:bodyPr/>
          <a:lstStyle/>
          <a:p>
            <a:pPr eaLnBrk="1" hangingPunct="1"/>
            <a:r>
              <a:rPr lang="en-US" altLang="en-US" smtClean="0">
                <a:latin typeface="Cambria" pitchFamily="18" charset="0"/>
              </a:rPr>
              <a:t>Motivation</a:t>
            </a:r>
          </a:p>
        </p:txBody>
      </p:sp>
      <p:pic>
        <p:nvPicPr>
          <p:cNvPr id="15364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2468" y="1956720"/>
            <a:ext cx="3819071" cy="12356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45992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456974" y="1520280"/>
            <a:ext cx="8535080" cy="31655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1637" tIns="40819" rIns="81637" bIns="40819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 typeface="Wingdings" panose="05000000000000000000" pitchFamily="2" charset="2"/>
              <a:buChar char="Ø"/>
              <a:defRPr/>
            </a:pPr>
            <a:r>
              <a:rPr lang="en-US" sz="2100" kern="0" dirty="0">
                <a:solidFill>
                  <a:prstClr val="black"/>
                </a:solidFill>
                <a:latin typeface="Cambria" pitchFamily="18" charset="0"/>
              </a:rPr>
              <a:t>What happens when audit probability equals 1?</a:t>
            </a:r>
          </a:p>
          <a:p>
            <a:pPr lvl="1">
              <a:buFont typeface="Wingdings" panose="05000000000000000000" pitchFamily="2" charset="2"/>
              <a:buChar char="v"/>
              <a:defRPr/>
            </a:pPr>
            <a:endParaRPr lang="en-US" sz="900" kern="0" dirty="0">
              <a:solidFill>
                <a:prstClr val="black"/>
              </a:solidFill>
              <a:latin typeface="Cambria" pitchFamily="18" charset="0"/>
              <a:cs typeface="Times New Roman" pitchFamily="18" charset="0"/>
            </a:endParaRPr>
          </a:p>
          <a:p>
            <a:pPr lvl="1">
              <a:buFont typeface="Wingdings" panose="05000000000000000000" pitchFamily="2" charset="2"/>
              <a:buChar char="v"/>
              <a:defRPr/>
            </a:pPr>
            <a:r>
              <a:rPr lang="en-US" sz="2100" kern="0" dirty="0">
                <a:solidFill>
                  <a:prstClr val="black"/>
                </a:solidFill>
                <a:latin typeface="Cambria" pitchFamily="18" charset="0"/>
                <a:cs typeface="Times New Roman" pitchFamily="18" charset="0"/>
              </a:rPr>
              <a:t>Strategic tax model does not posit corner solution</a:t>
            </a:r>
          </a:p>
          <a:p>
            <a:pPr lvl="1">
              <a:buFont typeface="Wingdings" panose="05000000000000000000" pitchFamily="2" charset="2"/>
              <a:buChar char="v"/>
              <a:defRPr/>
            </a:pPr>
            <a:endParaRPr lang="en-US" sz="900" kern="0" dirty="0">
              <a:solidFill>
                <a:prstClr val="black"/>
              </a:solidFill>
              <a:latin typeface="Cambria" pitchFamily="18" charset="0"/>
              <a:cs typeface="Times New Roman" pitchFamily="18" charset="0"/>
            </a:endParaRPr>
          </a:p>
          <a:p>
            <a:pPr lvl="1">
              <a:buFont typeface="Wingdings" panose="05000000000000000000" pitchFamily="2" charset="2"/>
              <a:buChar char="v"/>
              <a:defRPr/>
            </a:pPr>
            <a:r>
              <a:rPr lang="en-US" sz="2100" kern="0" dirty="0">
                <a:solidFill>
                  <a:prstClr val="black"/>
                </a:solidFill>
                <a:latin typeface="Cambria" pitchFamily="18" charset="0"/>
                <a:cs typeface="Times New Roman" pitchFamily="18" charset="0"/>
              </a:rPr>
              <a:t>Blumenthal et al. (2001) and Mills &amp; Sansing (2001) suggest the taxpayer might be </a:t>
            </a:r>
            <a:r>
              <a:rPr lang="en-US" sz="2100" b="1" i="1" kern="0" dirty="0">
                <a:solidFill>
                  <a:prstClr val="black"/>
                </a:solidFill>
                <a:latin typeface="Cambria" pitchFamily="18" charset="0"/>
                <a:cs typeface="Times New Roman" pitchFamily="18" charset="0"/>
              </a:rPr>
              <a:t>more</a:t>
            </a:r>
            <a:r>
              <a:rPr lang="en-US" sz="2100" kern="0" dirty="0">
                <a:solidFill>
                  <a:prstClr val="black"/>
                </a:solidFill>
                <a:latin typeface="Cambria" pitchFamily="18" charset="0"/>
                <a:cs typeface="Times New Roman" pitchFamily="18" charset="0"/>
              </a:rPr>
              <a:t> aggressive</a:t>
            </a:r>
            <a:endParaRPr lang="en-US" sz="400" kern="0" dirty="0">
              <a:solidFill>
                <a:prstClr val="black"/>
              </a:solidFill>
              <a:latin typeface="Cambria" pitchFamily="18" charset="0"/>
              <a:cs typeface="Times New Roman" pitchFamily="18" charset="0"/>
            </a:endParaRPr>
          </a:p>
          <a:p>
            <a:pPr marL="408185" lvl="1" indent="0">
              <a:buFontTx/>
              <a:buNone/>
              <a:defRPr/>
            </a:pPr>
            <a:endParaRPr lang="en-US" sz="900" kern="0" dirty="0">
              <a:solidFill>
                <a:prstClr val="black"/>
              </a:solidFill>
              <a:latin typeface="Cambria" pitchFamily="18" charset="0"/>
              <a:cs typeface="Times New Roman" pitchFamily="18" charset="0"/>
            </a:endParaRPr>
          </a:p>
          <a:p>
            <a:pPr lvl="1">
              <a:buFont typeface="Wingdings" panose="05000000000000000000" pitchFamily="2" charset="2"/>
              <a:buChar char="v"/>
              <a:defRPr/>
            </a:pPr>
            <a:r>
              <a:rPr lang="en-US" sz="2100" kern="0" dirty="0">
                <a:solidFill>
                  <a:prstClr val="black"/>
                </a:solidFill>
                <a:latin typeface="Cambria" pitchFamily="18" charset="0"/>
                <a:cs typeface="Times New Roman" pitchFamily="18" charset="0"/>
              </a:rPr>
              <a:t>Hoopes et al. (2012) and </a:t>
            </a:r>
            <a:r>
              <a:rPr lang="en-US" sz="2100" kern="0" dirty="0" err="1">
                <a:solidFill>
                  <a:prstClr val="black"/>
                </a:solidFill>
                <a:latin typeface="Cambria" pitchFamily="18" charset="0"/>
                <a:cs typeface="Times New Roman" pitchFamily="18" charset="0"/>
              </a:rPr>
              <a:t>DeBacker</a:t>
            </a:r>
            <a:r>
              <a:rPr lang="en-US" sz="2100" kern="0" dirty="0">
                <a:solidFill>
                  <a:prstClr val="black"/>
                </a:solidFill>
                <a:latin typeface="Cambria" pitchFamily="18" charset="0"/>
                <a:cs typeface="Times New Roman" pitchFamily="18" charset="0"/>
              </a:rPr>
              <a:t> et al. (2013) suggest the taxpayer might be </a:t>
            </a:r>
            <a:r>
              <a:rPr lang="en-US" sz="2100" b="1" i="1" kern="0" dirty="0">
                <a:solidFill>
                  <a:prstClr val="black"/>
                </a:solidFill>
                <a:latin typeface="Cambria" pitchFamily="18" charset="0"/>
                <a:cs typeface="Times New Roman" pitchFamily="18" charset="0"/>
              </a:rPr>
              <a:t>less</a:t>
            </a:r>
            <a:r>
              <a:rPr lang="en-US" sz="2100" kern="0" dirty="0">
                <a:solidFill>
                  <a:prstClr val="black"/>
                </a:solidFill>
                <a:latin typeface="Cambria" pitchFamily="18" charset="0"/>
                <a:cs typeface="Times New Roman" pitchFamily="18" charset="0"/>
              </a:rPr>
              <a:t> aggressive</a:t>
            </a:r>
          </a:p>
        </p:txBody>
      </p:sp>
      <p:sp>
        <p:nvSpPr>
          <p:cNvPr id="16387" name="Rectangle 2"/>
          <p:cNvSpPr>
            <a:spLocks noGrp="1" noChangeArrowheads="1"/>
          </p:cNvSpPr>
          <p:nvPr>
            <p:ph type="ctrTitle"/>
          </p:nvPr>
        </p:nvSpPr>
        <p:spPr>
          <a:xfrm>
            <a:off x="-229053" y="571500"/>
            <a:ext cx="8230054" cy="857250"/>
          </a:xfrm>
        </p:spPr>
        <p:txBody>
          <a:bodyPr/>
          <a:lstStyle/>
          <a:p>
            <a:pPr eaLnBrk="1" hangingPunct="1"/>
            <a:r>
              <a:rPr lang="en-US" altLang="en-US" smtClean="0">
                <a:latin typeface="Cambria" pitchFamily="18" charset="0"/>
              </a:rPr>
              <a:t>Motivation</a:t>
            </a:r>
          </a:p>
        </p:txBody>
      </p:sp>
    </p:spTree>
    <p:extLst>
      <p:ext uri="{BB962C8B-B14F-4D97-AF65-F5344CB8AC3E}">
        <p14:creationId xmlns:p14="http://schemas.microsoft.com/office/powerpoint/2010/main" val="3041540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-229053" y="571500"/>
            <a:ext cx="8230054" cy="857250"/>
          </a:xfrm>
        </p:spPr>
        <p:txBody>
          <a:bodyPr/>
          <a:lstStyle/>
          <a:p>
            <a:pPr eaLnBrk="1" hangingPunct="1"/>
            <a:r>
              <a:rPr lang="en-US" altLang="en-US" smtClean="0">
                <a:latin typeface="Cambria" pitchFamily="18" charset="0"/>
              </a:rPr>
              <a:t>Research question</a:t>
            </a:r>
          </a:p>
        </p:txBody>
      </p:sp>
      <p:pic>
        <p:nvPicPr>
          <p:cNvPr id="17411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5218" y="2743648"/>
            <a:ext cx="5533571" cy="14064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412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5218" y="1771430"/>
            <a:ext cx="5533571" cy="10648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0622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456974" y="1520280"/>
            <a:ext cx="8535080" cy="31655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1637" tIns="40819" rIns="81637" bIns="40819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 typeface="Wingdings" panose="05000000000000000000" pitchFamily="2" charset="2"/>
              <a:buChar char="Ø"/>
              <a:defRPr/>
            </a:pPr>
            <a:r>
              <a:rPr lang="en-US" sz="2100" kern="0" dirty="0">
                <a:solidFill>
                  <a:prstClr val="black"/>
                </a:solidFill>
                <a:latin typeface="Cambria" pitchFamily="18" charset="0"/>
              </a:rPr>
              <a:t>IRS implemented CIC program in 1960s</a:t>
            </a:r>
            <a:endParaRPr lang="en-US" sz="400" kern="0" dirty="0">
              <a:solidFill>
                <a:prstClr val="black"/>
              </a:solidFill>
              <a:latin typeface="Cambria" pitchFamily="18" charset="0"/>
            </a:endParaRPr>
          </a:p>
          <a:p>
            <a:pPr>
              <a:buFont typeface="Wingdings" panose="05000000000000000000" pitchFamily="2" charset="2"/>
              <a:buChar char="Ø"/>
              <a:defRPr/>
            </a:pPr>
            <a:endParaRPr lang="en-US" sz="700" kern="0" dirty="0">
              <a:solidFill>
                <a:prstClr val="black"/>
              </a:solidFill>
              <a:latin typeface="Cambria" pitchFamily="18" charset="0"/>
            </a:endParaRPr>
          </a:p>
          <a:p>
            <a:pPr>
              <a:buFont typeface="Wingdings" panose="05000000000000000000" pitchFamily="2" charset="2"/>
              <a:buChar char="Ø"/>
              <a:defRPr/>
            </a:pPr>
            <a:r>
              <a:rPr lang="en-US" sz="2100" kern="0" dirty="0">
                <a:solidFill>
                  <a:prstClr val="black"/>
                </a:solidFill>
                <a:latin typeface="Cambria" pitchFamily="18" charset="0"/>
              </a:rPr>
              <a:t>LB&amp;I Team spends substantial time in taxpayer’s office during year</a:t>
            </a:r>
          </a:p>
          <a:p>
            <a:pPr>
              <a:buFont typeface="Wingdings" panose="05000000000000000000" pitchFamily="2" charset="2"/>
              <a:buChar char="Ø"/>
              <a:defRPr/>
            </a:pPr>
            <a:endParaRPr lang="en-US" sz="700" kern="0" dirty="0">
              <a:solidFill>
                <a:prstClr val="black"/>
              </a:solidFill>
              <a:latin typeface="Cambria" pitchFamily="18" charset="0"/>
            </a:endParaRPr>
          </a:p>
          <a:p>
            <a:pPr>
              <a:buFont typeface="Wingdings" panose="05000000000000000000" pitchFamily="2" charset="2"/>
              <a:buChar char="Ø"/>
              <a:defRPr/>
            </a:pPr>
            <a:r>
              <a:rPr lang="en-US" sz="2100" kern="0" dirty="0">
                <a:solidFill>
                  <a:prstClr val="black"/>
                </a:solidFill>
                <a:latin typeface="Cambria" pitchFamily="18" charset="0"/>
              </a:rPr>
              <a:t>IRS assigns firms to program based on point scheme</a:t>
            </a:r>
            <a:endParaRPr lang="en-US" sz="400" kern="0" dirty="0">
              <a:solidFill>
                <a:prstClr val="black"/>
              </a:solidFill>
              <a:latin typeface="Cambria" pitchFamily="18" charset="0"/>
            </a:endParaRPr>
          </a:p>
          <a:p>
            <a:pPr>
              <a:buFont typeface="Wingdings" panose="05000000000000000000" pitchFamily="2" charset="2"/>
              <a:buChar char="Ø"/>
              <a:defRPr/>
            </a:pPr>
            <a:endParaRPr lang="en-US" sz="700" kern="0" dirty="0">
              <a:solidFill>
                <a:prstClr val="black"/>
              </a:solidFill>
              <a:latin typeface="Cambria" pitchFamily="18" charset="0"/>
            </a:endParaRPr>
          </a:p>
          <a:p>
            <a:pPr>
              <a:buFont typeface="Wingdings" panose="05000000000000000000" pitchFamily="2" charset="2"/>
              <a:buChar char="Ø"/>
              <a:defRPr/>
            </a:pPr>
            <a:r>
              <a:rPr lang="en-US" sz="2100" kern="0" dirty="0">
                <a:solidFill>
                  <a:prstClr val="black"/>
                </a:solidFill>
                <a:latin typeface="Cambria" pitchFamily="18" charset="0"/>
              </a:rPr>
              <a:t>Firms remain in CIC program until audit no longer requires team audit approach</a:t>
            </a:r>
            <a:endParaRPr lang="en-US" sz="400" kern="0" dirty="0">
              <a:solidFill>
                <a:prstClr val="black"/>
              </a:solidFill>
              <a:latin typeface="Cambria" pitchFamily="18" charset="0"/>
            </a:endParaRPr>
          </a:p>
          <a:p>
            <a:pPr>
              <a:buFont typeface="Wingdings" panose="05000000000000000000" pitchFamily="2" charset="2"/>
              <a:buChar char="Ø"/>
              <a:defRPr/>
            </a:pPr>
            <a:endParaRPr lang="en-US" sz="700" kern="0" dirty="0">
              <a:solidFill>
                <a:prstClr val="black"/>
              </a:solidFill>
              <a:latin typeface="Cambria" pitchFamily="18" charset="0"/>
            </a:endParaRPr>
          </a:p>
          <a:p>
            <a:pPr>
              <a:buFont typeface="Wingdings" panose="05000000000000000000" pitchFamily="2" charset="2"/>
              <a:buChar char="Ø"/>
              <a:defRPr/>
            </a:pPr>
            <a:r>
              <a:rPr lang="en-US" sz="2100" kern="0" dirty="0">
                <a:solidFill>
                  <a:prstClr val="black"/>
                </a:solidFill>
                <a:latin typeface="Cambria" pitchFamily="18" charset="0"/>
              </a:rPr>
              <a:t>Between 500-1,500 taxpayers in CIC program per year</a:t>
            </a:r>
          </a:p>
          <a:p>
            <a:pPr>
              <a:buFont typeface="Wingdings" panose="05000000000000000000" pitchFamily="2" charset="2"/>
              <a:buChar char="Ø"/>
              <a:defRPr/>
            </a:pPr>
            <a:endParaRPr lang="en-US" sz="400" kern="0" dirty="0">
              <a:solidFill>
                <a:prstClr val="black"/>
              </a:solidFill>
              <a:latin typeface="Cambria" pitchFamily="18" charset="0"/>
            </a:endParaRPr>
          </a:p>
        </p:txBody>
      </p:sp>
      <p:sp>
        <p:nvSpPr>
          <p:cNvPr id="18435" name="Rectangle 2"/>
          <p:cNvSpPr>
            <a:spLocks noGrp="1" noChangeArrowheads="1"/>
          </p:cNvSpPr>
          <p:nvPr>
            <p:ph type="ctrTitle"/>
          </p:nvPr>
        </p:nvSpPr>
        <p:spPr>
          <a:xfrm>
            <a:off x="-229053" y="571500"/>
            <a:ext cx="8230054" cy="857250"/>
          </a:xfrm>
        </p:spPr>
        <p:txBody>
          <a:bodyPr/>
          <a:lstStyle/>
          <a:p>
            <a:pPr eaLnBrk="1" hangingPunct="1"/>
            <a:r>
              <a:rPr lang="en-US" altLang="en-US" smtClean="0">
                <a:latin typeface="Cambria" pitchFamily="18" charset="0"/>
              </a:rPr>
              <a:t>CIC program</a:t>
            </a:r>
          </a:p>
        </p:txBody>
      </p:sp>
    </p:spTree>
    <p:extLst>
      <p:ext uri="{BB962C8B-B14F-4D97-AF65-F5344CB8AC3E}">
        <p14:creationId xmlns:p14="http://schemas.microsoft.com/office/powerpoint/2010/main" val="3081425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-229053" y="571500"/>
            <a:ext cx="8230054" cy="857250"/>
          </a:xfrm>
        </p:spPr>
        <p:txBody>
          <a:bodyPr/>
          <a:lstStyle/>
          <a:p>
            <a:pPr eaLnBrk="1" hangingPunct="1"/>
            <a:r>
              <a:rPr lang="en-US" altLang="en-US" smtClean="0">
                <a:latin typeface="Cambria" pitchFamily="18" charset="0"/>
              </a:rPr>
              <a:t>Hypothesis</a:t>
            </a:r>
          </a:p>
        </p:txBody>
      </p:sp>
      <p:pic>
        <p:nvPicPr>
          <p:cNvPr id="19459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2949" y="2375297"/>
            <a:ext cx="1863045" cy="13963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460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1974" y="1521398"/>
            <a:ext cx="5743348" cy="15080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1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1974" y="3042791"/>
            <a:ext cx="5743348" cy="14722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6541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-229053" y="571500"/>
            <a:ext cx="8230054" cy="857250"/>
          </a:xfrm>
        </p:spPr>
        <p:txBody>
          <a:bodyPr/>
          <a:lstStyle/>
          <a:p>
            <a:pPr eaLnBrk="1" hangingPunct="1"/>
            <a:r>
              <a:rPr lang="en-US" altLang="en-US" smtClean="0">
                <a:latin typeface="Cambria" pitchFamily="18" charset="0"/>
              </a:rPr>
              <a:t>Hypothesis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707571" y="2399856"/>
            <a:ext cx="7620000" cy="420989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lIns="81637" tIns="40819" rIns="81637" bIns="40819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200" u="sng" kern="0" dirty="0">
                <a:solidFill>
                  <a:prstClr val="black"/>
                </a:solidFill>
                <a:latin typeface="Cambria" pitchFamily="18" charset="0"/>
                <a:cs typeface="Times New Roman" pitchFamily="18" charset="0"/>
              </a:rPr>
              <a:t>Hypothesis</a:t>
            </a:r>
            <a:r>
              <a:rPr lang="en-US" sz="2200" kern="0" dirty="0">
                <a:solidFill>
                  <a:prstClr val="black"/>
                </a:solidFill>
                <a:latin typeface="Cambria" pitchFamily="18" charset="0"/>
                <a:cs typeface="Times New Roman" pitchFamily="18" charset="0"/>
              </a:rPr>
              <a:t>: Audit certainty does not affect taxpayer behavior.</a:t>
            </a:r>
          </a:p>
        </p:txBody>
      </p:sp>
    </p:spTree>
    <p:extLst>
      <p:ext uri="{BB962C8B-B14F-4D97-AF65-F5344CB8AC3E}">
        <p14:creationId xmlns:p14="http://schemas.microsoft.com/office/powerpoint/2010/main" val="2546626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456974" y="1520280"/>
            <a:ext cx="8535080" cy="31655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1637" tIns="40819" rIns="81637" bIns="40819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 typeface="Wingdings" panose="05000000000000000000" pitchFamily="2" charset="2"/>
              <a:buChar char="Ø"/>
              <a:defRPr/>
            </a:pPr>
            <a:r>
              <a:rPr lang="en-US" sz="2100" kern="0" dirty="0">
                <a:solidFill>
                  <a:prstClr val="black"/>
                </a:solidFill>
                <a:latin typeface="Cambria" pitchFamily="18" charset="0"/>
              </a:rPr>
              <a:t>Determinants of CIC assignment</a:t>
            </a:r>
          </a:p>
          <a:p>
            <a:pPr>
              <a:buFont typeface="Wingdings" panose="05000000000000000000" pitchFamily="2" charset="2"/>
              <a:buChar char="Ø"/>
              <a:defRPr/>
            </a:pPr>
            <a:endParaRPr lang="en-US" sz="2100" kern="0" dirty="0">
              <a:solidFill>
                <a:prstClr val="black"/>
              </a:solidFill>
              <a:latin typeface="Cambria" pitchFamily="18" charset="0"/>
            </a:endParaRPr>
          </a:p>
          <a:p>
            <a:pPr>
              <a:buFont typeface="Wingdings" panose="05000000000000000000" pitchFamily="2" charset="2"/>
              <a:buChar char="Ø"/>
              <a:defRPr/>
            </a:pPr>
            <a:endParaRPr lang="en-US" sz="700" kern="0" dirty="0">
              <a:solidFill>
                <a:prstClr val="black"/>
              </a:solidFill>
              <a:latin typeface="Cambria" pitchFamily="18" charset="0"/>
            </a:endParaRPr>
          </a:p>
          <a:p>
            <a:pPr lvl="1">
              <a:buFont typeface="Wingdings" panose="05000000000000000000" pitchFamily="2" charset="2"/>
              <a:buChar char="v"/>
              <a:defRPr/>
            </a:pPr>
            <a:r>
              <a:rPr lang="en-US" sz="1800" kern="0" dirty="0">
                <a:solidFill>
                  <a:prstClr val="black"/>
                </a:solidFill>
                <a:latin typeface="Cambria" pitchFamily="18" charset="0"/>
                <a:cs typeface="Times New Roman" pitchFamily="18" charset="0"/>
              </a:rPr>
              <a:t>Size variables: Total Assets; Net Sales</a:t>
            </a:r>
          </a:p>
          <a:p>
            <a:pPr lvl="1">
              <a:buFont typeface="Wingdings" panose="05000000000000000000" pitchFamily="2" charset="2"/>
              <a:buChar char="v"/>
              <a:defRPr/>
            </a:pPr>
            <a:r>
              <a:rPr lang="en-US" sz="1800" kern="0" dirty="0">
                <a:solidFill>
                  <a:prstClr val="black"/>
                </a:solidFill>
                <a:latin typeface="Cambria" pitchFamily="18" charset="0"/>
                <a:cs typeface="Times New Roman" pitchFamily="18" charset="0"/>
              </a:rPr>
              <a:t>Complexity variables: # of geographic segments; # of business segments; Foreign Sales; Foreign Tax </a:t>
            </a:r>
          </a:p>
          <a:p>
            <a:pPr lvl="1">
              <a:buFont typeface="Wingdings" panose="05000000000000000000" pitchFamily="2" charset="2"/>
              <a:buChar char="v"/>
              <a:defRPr/>
            </a:pPr>
            <a:endParaRPr lang="en-US" sz="1800" kern="0" dirty="0">
              <a:solidFill>
                <a:prstClr val="black"/>
              </a:solidFill>
              <a:latin typeface="Cambria" pitchFamily="18" charset="0"/>
              <a:cs typeface="Times New Roman" pitchFamily="18" charset="0"/>
            </a:endParaRPr>
          </a:p>
          <a:p>
            <a:pPr lvl="1">
              <a:buFont typeface="Wingdings" panose="05000000000000000000" pitchFamily="2" charset="2"/>
              <a:buChar char="v"/>
              <a:defRPr/>
            </a:pPr>
            <a:endParaRPr lang="en-US" sz="1800" kern="0" dirty="0">
              <a:solidFill>
                <a:prstClr val="black"/>
              </a:solidFill>
              <a:latin typeface="Cambria" pitchFamily="18" charset="0"/>
              <a:cs typeface="Times New Roman" pitchFamily="18" charset="0"/>
            </a:endParaRPr>
          </a:p>
          <a:p>
            <a:pPr lvl="1">
              <a:buFont typeface="Wingdings" panose="05000000000000000000" pitchFamily="2" charset="2"/>
              <a:buChar char="v"/>
              <a:defRPr/>
            </a:pPr>
            <a:r>
              <a:rPr lang="en-US" sz="1800" kern="0" dirty="0">
                <a:solidFill>
                  <a:prstClr val="black"/>
                </a:solidFill>
                <a:latin typeface="Cambria" pitchFamily="18" charset="0"/>
                <a:cs typeface="Times New Roman" pitchFamily="18" charset="0"/>
              </a:rPr>
              <a:t>Firm attributes: Leverage; R&amp;D; Capital Intensity; Excess stock benefits; net operating losses</a:t>
            </a:r>
          </a:p>
        </p:txBody>
      </p:sp>
      <p:sp>
        <p:nvSpPr>
          <p:cNvPr id="21507" name="Rectangle 2"/>
          <p:cNvSpPr>
            <a:spLocks noGrp="1" noChangeArrowheads="1"/>
          </p:cNvSpPr>
          <p:nvPr>
            <p:ph type="ctrTitle"/>
          </p:nvPr>
        </p:nvSpPr>
        <p:spPr>
          <a:xfrm>
            <a:off x="-229053" y="571500"/>
            <a:ext cx="8230054" cy="857250"/>
          </a:xfrm>
        </p:spPr>
        <p:txBody>
          <a:bodyPr/>
          <a:lstStyle/>
          <a:p>
            <a:pPr eaLnBrk="1" hangingPunct="1"/>
            <a:r>
              <a:rPr lang="en-US" altLang="en-US" smtClean="0">
                <a:latin typeface="Cambria" pitchFamily="18" charset="0"/>
              </a:rPr>
              <a:t>Research design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067028" y="1950023"/>
            <a:ext cx="7695973" cy="405601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lIns="81637" tIns="40819" rIns="81637" bIns="40819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100" i="1" kern="0" dirty="0" err="1">
                <a:solidFill>
                  <a:prstClr val="black"/>
                </a:solidFill>
                <a:latin typeface="Cambria" pitchFamily="18" charset="0"/>
                <a:cs typeface="Times New Roman" pitchFamily="18" charset="0"/>
              </a:rPr>
              <a:t>CICFirm</a:t>
            </a:r>
            <a:r>
              <a:rPr lang="en-US" sz="2100" kern="0" dirty="0">
                <a:solidFill>
                  <a:prstClr val="black"/>
                </a:solidFill>
                <a:latin typeface="Cambria" pitchFamily="18" charset="0"/>
                <a:cs typeface="Times New Roman" pitchFamily="18" charset="0"/>
              </a:rPr>
              <a:t> = α + β*</a:t>
            </a:r>
            <a:r>
              <a:rPr lang="en-US" sz="2100" i="1" kern="0" dirty="0">
                <a:solidFill>
                  <a:prstClr val="black"/>
                </a:solidFill>
                <a:latin typeface="Cambria" pitchFamily="18" charset="0"/>
                <a:cs typeface="Times New Roman" pitchFamily="18" charset="0"/>
              </a:rPr>
              <a:t>Size</a:t>
            </a:r>
            <a:r>
              <a:rPr lang="en-US" sz="2100" kern="0" dirty="0">
                <a:solidFill>
                  <a:prstClr val="black"/>
                </a:solidFill>
                <a:latin typeface="Cambria" pitchFamily="18" charset="0"/>
                <a:cs typeface="Times New Roman" pitchFamily="18" charset="0"/>
              </a:rPr>
              <a:t> + γ*</a:t>
            </a:r>
            <a:r>
              <a:rPr lang="en-US" sz="2100" i="1" kern="0" dirty="0">
                <a:solidFill>
                  <a:prstClr val="black"/>
                </a:solidFill>
                <a:latin typeface="Cambria" pitchFamily="18" charset="0"/>
                <a:cs typeface="Times New Roman" pitchFamily="18" charset="0"/>
              </a:rPr>
              <a:t>Complexity</a:t>
            </a:r>
            <a:r>
              <a:rPr lang="en-US" sz="2100" kern="0" dirty="0">
                <a:solidFill>
                  <a:prstClr val="black"/>
                </a:solidFill>
                <a:latin typeface="Cambria" pitchFamily="18" charset="0"/>
                <a:cs typeface="Times New Roman" pitchFamily="18" charset="0"/>
              </a:rPr>
              <a:t> + ε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067028" y="3425654"/>
            <a:ext cx="7695973" cy="405601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lIns="81637" tIns="40819" rIns="81637" bIns="40819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100" i="1" kern="0" dirty="0" err="1">
                <a:solidFill>
                  <a:prstClr val="black"/>
                </a:solidFill>
                <a:latin typeface="Cambria" pitchFamily="18" charset="0"/>
                <a:cs typeface="Times New Roman" pitchFamily="18" charset="0"/>
              </a:rPr>
              <a:t>CICFirm</a:t>
            </a:r>
            <a:r>
              <a:rPr lang="en-US" sz="2100" kern="0" dirty="0">
                <a:solidFill>
                  <a:prstClr val="black"/>
                </a:solidFill>
                <a:latin typeface="Cambria" pitchFamily="18" charset="0"/>
                <a:cs typeface="Times New Roman" pitchFamily="18" charset="0"/>
              </a:rPr>
              <a:t> = </a:t>
            </a:r>
            <a:r>
              <a:rPr lang="el-GR" sz="2100" i="1" kern="0" dirty="0">
                <a:solidFill>
                  <a:prstClr val="black"/>
                </a:solidFill>
                <a:latin typeface="Cambria" pitchFamily="18" charset="0"/>
                <a:cs typeface="Times New Roman" pitchFamily="18" charset="0"/>
              </a:rPr>
              <a:t>α</a:t>
            </a:r>
            <a:r>
              <a:rPr lang="el-GR" sz="2100" kern="0" dirty="0">
                <a:solidFill>
                  <a:prstClr val="black"/>
                </a:solidFill>
                <a:latin typeface="Cambria" pitchFamily="18" charset="0"/>
                <a:cs typeface="Times New Roman" pitchFamily="18" charset="0"/>
              </a:rPr>
              <a:t> + </a:t>
            </a:r>
            <a:r>
              <a:rPr lang="el-GR" sz="2100" i="1" kern="0" dirty="0">
                <a:solidFill>
                  <a:prstClr val="black"/>
                </a:solidFill>
                <a:latin typeface="Cambria" pitchFamily="18" charset="0"/>
                <a:cs typeface="Times New Roman" pitchFamily="18" charset="0"/>
              </a:rPr>
              <a:t>β*</a:t>
            </a:r>
            <a:r>
              <a:rPr lang="en-US" sz="2100" i="1" kern="0" dirty="0">
                <a:solidFill>
                  <a:prstClr val="black"/>
                </a:solidFill>
                <a:latin typeface="Cambria" pitchFamily="18" charset="0"/>
                <a:cs typeface="Times New Roman" pitchFamily="18" charset="0"/>
              </a:rPr>
              <a:t>Size</a:t>
            </a:r>
            <a:r>
              <a:rPr lang="en-US" sz="2100" kern="0" dirty="0">
                <a:solidFill>
                  <a:prstClr val="black"/>
                </a:solidFill>
                <a:latin typeface="Cambria" pitchFamily="18" charset="0"/>
                <a:cs typeface="Times New Roman" pitchFamily="18" charset="0"/>
              </a:rPr>
              <a:t> + </a:t>
            </a:r>
            <a:r>
              <a:rPr lang="el-GR" sz="2100" i="1" kern="0" dirty="0">
                <a:solidFill>
                  <a:prstClr val="black"/>
                </a:solidFill>
                <a:latin typeface="Cambria" pitchFamily="18" charset="0"/>
                <a:cs typeface="Times New Roman" pitchFamily="18" charset="0"/>
              </a:rPr>
              <a:t>γ*</a:t>
            </a:r>
            <a:r>
              <a:rPr lang="en-US" sz="2100" i="1" kern="0" dirty="0">
                <a:solidFill>
                  <a:prstClr val="black"/>
                </a:solidFill>
                <a:latin typeface="Cambria" pitchFamily="18" charset="0"/>
                <a:cs typeface="Times New Roman" pitchFamily="18" charset="0"/>
              </a:rPr>
              <a:t>Complexity</a:t>
            </a:r>
            <a:r>
              <a:rPr lang="en-US" sz="2100" kern="0" dirty="0">
                <a:solidFill>
                  <a:prstClr val="black"/>
                </a:solidFill>
                <a:latin typeface="Cambria" pitchFamily="18" charset="0"/>
                <a:cs typeface="Times New Roman" pitchFamily="18" charset="0"/>
              </a:rPr>
              <a:t> + </a:t>
            </a:r>
            <a:r>
              <a:rPr lang="el-GR" sz="2100" i="1" kern="0" dirty="0">
                <a:solidFill>
                  <a:prstClr val="black"/>
                </a:solidFill>
                <a:latin typeface="Cambria" pitchFamily="18" charset="0"/>
                <a:cs typeface="Times New Roman" pitchFamily="18" charset="0"/>
              </a:rPr>
              <a:t>δ*</a:t>
            </a:r>
            <a:r>
              <a:rPr lang="en-US" sz="2100" i="1" kern="0" dirty="0" err="1">
                <a:solidFill>
                  <a:prstClr val="black"/>
                </a:solidFill>
                <a:latin typeface="Cambria" pitchFamily="18" charset="0"/>
                <a:cs typeface="Times New Roman" pitchFamily="18" charset="0"/>
              </a:rPr>
              <a:t>FirmAttributes</a:t>
            </a:r>
            <a:r>
              <a:rPr lang="en-US" sz="2100" kern="0" dirty="0">
                <a:solidFill>
                  <a:prstClr val="black"/>
                </a:solidFill>
                <a:latin typeface="Cambria" pitchFamily="18" charset="0"/>
                <a:cs typeface="Times New Roman" pitchFamily="18" charset="0"/>
              </a:rPr>
              <a:t> + </a:t>
            </a:r>
            <a:r>
              <a:rPr lang="el-GR" sz="2100" i="1" kern="0" dirty="0">
                <a:solidFill>
                  <a:prstClr val="black"/>
                </a:solidFill>
                <a:latin typeface="Cambria" pitchFamily="18" charset="0"/>
                <a:cs typeface="Times New Roman" pitchFamily="18" charset="0"/>
              </a:rPr>
              <a:t>ε</a:t>
            </a:r>
            <a:endParaRPr lang="en-US" sz="2100" kern="0" dirty="0">
              <a:solidFill>
                <a:prstClr val="black"/>
              </a:solidFill>
              <a:latin typeface="Cambria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30949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456974" y="1520280"/>
            <a:ext cx="8535080" cy="31655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1637" tIns="40819" rIns="81637" bIns="40819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 typeface="Wingdings" panose="05000000000000000000" pitchFamily="2" charset="2"/>
              <a:buChar char="Ø"/>
              <a:defRPr/>
            </a:pPr>
            <a:r>
              <a:rPr lang="en-US" sz="2100" kern="0" dirty="0">
                <a:solidFill>
                  <a:prstClr val="black"/>
                </a:solidFill>
                <a:latin typeface="Cambria" pitchFamily="18" charset="0"/>
              </a:rPr>
              <a:t>Multivariate regression for effect of tax certainty on taxpayer behavior</a:t>
            </a:r>
          </a:p>
          <a:p>
            <a:pPr>
              <a:buFont typeface="Wingdings" panose="05000000000000000000" pitchFamily="2" charset="2"/>
              <a:buChar char="Ø"/>
              <a:defRPr/>
            </a:pPr>
            <a:endParaRPr lang="en-US" sz="2100" kern="0" dirty="0" smtClean="0">
              <a:solidFill>
                <a:prstClr val="black"/>
              </a:solidFill>
              <a:latin typeface="Cambria" pitchFamily="18" charset="0"/>
            </a:endParaRPr>
          </a:p>
          <a:p>
            <a:pPr>
              <a:buFont typeface="Wingdings" panose="05000000000000000000" pitchFamily="2" charset="2"/>
              <a:buChar char="Ø"/>
              <a:defRPr/>
            </a:pPr>
            <a:endParaRPr lang="en-US" sz="2100" kern="0" dirty="0">
              <a:solidFill>
                <a:prstClr val="black"/>
              </a:solidFill>
              <a:latin typeface="Cambria" pitchFamily="18" charset="0"/>
            </a:endParaRPr>
          </a:p>
          <a:p>
            <a:pPr>
              <a:buFont typeface="Wingdings" panose="05000000000000000000" pitchFamily="2" charset="2"/>
              <a:buChar char="Ø"/>
              <a:defRPr/>
            </a:pPr>
            <a:endParaRPr lang="en-US" sz="1300" kern="0" dirty="0">
              <a:solidFill>
                <a:prstClr val="black"/>
              </a:solidFill>
              <a:latin typeface="Cambria" pitchFamily="18" charset="0"/>
            </a:endParaRPr>
          </a:p>
          <a:p>
            <a:pPr lvl="1">
              <a:buFont typeface="Wingdings" panose="05000000000000000000" pitchFamily="2" charset="2"/>
              <a:buChar char="v"/>
              <a:defRPr/>
            </a:pPr>
            <a:endParaRPr lang="en-US" sz="1800" kern="0" dirty="0">
              <a:solidFill>
                <a:prstClr val="black"/>
              </a:solidFill>
              <a:latin typeface="Cambria" pitchFamily="18" charset="0"/>
              <a:cs typeface="Times New Roman" pitchFamily="18" charset="0"/>
            </a:endParaRPr>
          </a:p>
          <a:p>
            <a:pPr lvl="1">
              <a:buFont typeface="Wingdings" panose="05000000000000000000" pitchFamily="2" charset="2"/>
              <a:buChar char="v"/>
              <a:defRPr/>
            </a:pPr>
            <a:r>
              <a:rPr lang="en-US" sz="1800" i="1" kern="0" dirty="0">
                <a:solidFill>
                  <a:prstClr val="black"/>
                </a:solidFill>
                <a:latin typeface="Cambria" pitchFamily="18" charset="0"/>
                <a:cs typeface="Times New Roman" pitchFamily="18" charset="0"/>
              </a:rPr>
              <a:t>Tax</a:t>
            </a:r>
            <a:r>
              <a:rPr lang="en-US" sz="1800" kern="0" dirty="0">
                <a:solidFill>
                  <a:prstClr val="black"/>
                </a:solidFill>
                <a:latin typeface="Cambria" pitchFamily="18" charset="0"/>
                <a:cs typeface="Times New Roman" pitchFamily="18" charset="0"/>
              </a:rPr>
              <a:t> = </a:t>
            </a:r>
            <a:r>
              <a:rPr lang="en-US" sz="1800" i="1" kern="0" dirty="0" err="1">
                <a:solidFill>
                  <a:prstClr val="black"/>
                </a:solidFill>
                <a:latin typeface="Cambria" pitchFamily="18" charset="0"/>
                <a:cs typeface="Times New Roman" pitchFamily="18" charset="0"/>
              </a:rPr>
              <a:t>Fed_Cash_ETR</a:t>
            </a:r>
            <a:r>
              <a:rPr lang="en-US" sz="1800" kern="0" dirty="0">
                <a:solidFill>
                  <a:prstClr val="black"/>
                </a:solidFill>
                <a:latin typeface="Cambria" pitchFamily="18" charset="0"/>
                <a:cs typeface="Times New Roman" pitchFamily="18" charset="0"/>
              </a:rPr>
              <a:t>, </a:t>
            </a:r>
            <a:r>
              <a:rPr lang="en-US" sz="1800" i="1" kern="0" dirty="0" err="1">
                <a:solidFill>
                  <a:prstClr val="black"/>
                </a:solidFill>
                <a:latin typeface="Cambria" pitchFamily="18" charset="0"/>
                <a:cs typeface="Times New Roman" pitchFamily="18" charset="0"/>
              </a:rPr>
              <a:t>Cash_ETR</a:t>
            </a:r>
            <a:r>
              <a:rPr lang="en-US" sz="1800" kern="0" dirty="0">
                <a:solidFill>
                  <a:prstClr val="black"/>
                </a:solidFill>
                <a:latin typeface="Cambria" pitchFamily="18" charset="0"/>
                <a:cs typeface="Times New Roman" pitchFamily="18" charset="0"/>
              </a:rPr>
              <a:t>, </a:t>
            </a:r>
            <a:r>
              <a:rPr lang="en-US" sz="1800" i="1" kern="0" dirty="0">
                <a:solidFill>
                  <a:prstClr val="black"/>
                </a:solidFill>
                <a:latin typeface="Cambria" pitchFamily="18" charset="0"/>
                <a:cs typeface="Times New Roman" pitchFamily="18" charset="0"/>
              </a:rPr>
              <a:t>UTB_CY_ADD</a:t>
            </a:r>
          </a:p>
          <a:p>
            <a:pPr lvl="1">
              <a:buFont typeface="Wingdings" panose="05000000000000000000" pitchFamily="2" charset="2"/>
              <a:buChar char="v"/>
              <a:defRPr/>
            </a:pPr>
            <a:r>
              <a:rPr lang="en-US" sz="1800" i="1" kern="0" dirty="0">
                <a:solidFill>
                  <a:prstClr val="black"/>
                </a:solidFill>
                <a:latin typeface="Cambria" pitchFamily="18" charset="0"/>
                <a:cs typeface="Times New Roman" pitchFamily="18" charset="0"/>
              </a:rPr>
              <a:t>POST</a:t>
            </a:r>
            <a:r>
              <a:rPr lang="en-US" sz="1800" kern="0" dirty="0">
                <a:solidFill>
                  <a:prstClr val="black"/>
                </a:solidFill>
                <a:latin typeface="Cambria" pitchFamily="18" charset="0"/>
                <a:cs typeface="Times New Roman" pitchFamily="18" charset="0"/>
              </a:rPr>
              <a:t> = 1 for both CIC firm and matched firm for all years after CIC entrance</a:t>
            </a:r>
          </a:p>
          <a:p>
            <a:pPr lvl="1">
              <a:buFont typeface="Wingdings" panose="05000000000000000000" pitchFamily="2" charset="2"/>
              <a:buChar char="v"/>
              <a:defRPr/>
            </a:pPr>
            <a:r>
              <a:rPr lang="en-US" sz="1800" i="1" kern="0" dirty="0">
                <a:solidFill>
                  <a:prstClr val="black"/>
                </a:solidFill>
                <a:latin typeface="Cambria" pitchFamily="18" charset="0"/>
                <a:cs typeface="Times New Roman" pitchFamily="18" charset="0"/>
              </a:rPr>
              <a:t>∆Firm </a:t>
            </a:r>
            <a:r>
              <a:rPr lang="en-US" sz="1800" kern="0" dirty="0">
                <a:solidFill>
                  <a:prstClr val="black"/>
                </a:solidFill>
                <a:latin typeface="Cambria" pitchFamily="18" charset="0"/>
                <a:cs typeface="Times New Roman" pitchFamily="18" charset="0"/>
              </a:rPr>
              <a:t>= 1 for firms entering the CIC program during our sample period</a:t>
            </a:r>
          </a:p>
        </p:txBody>
      </p:sp>
      <p:sp>
        <p:nvSpPr>
          <p:cNvPr id="22531" name="Rectangle 2"/>
          <p:cNvSpPr>
            <a:spLocks noGrp="1" noChangeArrowheads="1"/>
          </p:cNvSpPr>
          <p:nvPr>
            <p:ph type="ctrTitle"/>
          </p:nvPr>
        </p:nvSpPr>
        <p:spPr>
          <a:xfrm>
            <a:off x="-229053" y="571500"/>
            <a:ext cx="8230054" cy="857250"/>
          </a:xfrm>
        </p:spPr>
        <p:txBody>
          <a:bodyPr/>
          <a:lstStyle/>
          <a:p>
            <a:pPr eaLnBrk="1" hangingPunct="1"/>
            <a:r>
              <a:rPr lang="en-US" altLang="en-US" smtClean="0">
                <a:latin typeface="Cambria" pitchFamily="18" charset="0"/>
              </a:rPr>
              <a:t>Research design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067028" y="2322835"/>
            <a:ext cx="7695973" cy="728766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lIns="81637" tIns="40819" rIns="81637" bIns="40819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100" i="1" kern="0" dirty="0">
                <a:solidFill>
                  <a:prstClr val="black"/>
                </a:solidFill>
                <a:latin typeface="Cambria" pitchFamily="18" charset="0"/>
                <a:cs typeface="Times New Roman" pitchFamily="18" charset="0"/>
              </a:rPr>
              <a:t>Tax</a:t>
            </a:r>
            <a:r>
              <a:rPr lang="en-US" sz="2100" kern="0" dirty="0">
                <a:solidFill>
                  <a:prstClr val="black"/>
                </a:solidFill>
                <a:latin typeface="Cambria" pitchFamily="18" charset="0"/>
                <a:cs typeface="Times New Roman" pitchFamily="18" charset="0"/>
              </a:rPr>
              <a:t> = </a:t>
            </a:r>
            <a:r>
              <a:rPr lang="el-GR" sz="2100" i="1" kern="0" dirty="0">
                <a:solidFill>
                  <a:prstClr val="black"/>
                </a:solidFill>
                <a:latin typeface="Cambria" pitchFamily="18" charset="0"/>
                <a:cs typeface="Times New Roman" pitchFamily="18" charset="0"/>
              </a:rPr>
              <a:t>β</a:t>
            </a:r>
            <a:r>
              <a:rPr lang="el-GR" sz="2100" kern="0" baseline="-25000" dirty="0">
                <a:solidFill>
                  <a:prstClr val="black"/>
                </a:solidFill>
                <a:latin typeface="Cambria" pitchFamily="18" charset="0"/>
                <a:cs typeface="Times New Roman" pitchFamily="18" charset="0"/>
              </a:rPr>
              <a:t>0</a:t>
            </a:r>
            <a:r>
              <a:rPr lang="el-GR" sz="2100" i="1" kern="0" dirty="0">
                <a:solidFill>
                  <a:prstClr val="black"/>
                </a:solidFill>
                <a:latin typeface="Cambria" pitchFamily="18" charset="0"/>
                <a:cs typeface="Times New Roman" pitchFamily="18" charset="0"/>
              </a:rPr>
              <a:t> </a:t>
            </a:r>
            <a:r>
              <a:rPr lang="el-GR" sz="2100" kern="0" dirty="0">
                <a:solidFill>
                  <a:prstClr val="black"/>
                </a:solidFill>
                <a:latin typeface="Cambria" pitchFamily="18" charset="0"/>
                <a:cs typeface="Times New Roman" pitchFamily="18" charset="0"/>
              </a:rPr>
              <a:t>+ </a:t>
            </a:r>
            <a:r>
              <a:rPr lang="el-GR" sz="2100" i="1" kern="0" dirty="0">
                <a:solidFill>
                  <a:prstClr val="black"/>
                </a:solidFill>
                <a:latin typeface="Cambria" pitchFamily="18" charset="0"/>
                <a:cs typeface="Times New Roman" pitchFamily="18" charset="0"/>
              </a:rPr>
              <a:t>β</a:t>
            </a:r>
            <a:r>
              <a:rPr lang="el-GR" sz="2100" kern="0" baseline="-25000" dirty="0">
                <a:solidFill>
                  <a:prstClr val="black"/>
                </a:solidFill>
                <a:latin typeface="Cambria" pitchFamily="18" charset="0"/>
                <a:cs typeface="Times New Roman" pitchFamily="18" charset="0"/>
              </a:rPr>
              <a:t>1</a:t>
            </a:r>
            <a:r>
              <a:rPr lang="el-GR" sz="2100" i="1" kern="0" dirty="0">
                <a:solidFill>
                  <a:prstClr val="black"/>
                </a:solidFill>
                <a:latin typeface="Cambria" pitchFamily="18" charset="0"/>
                <a:cs typeface="Times New Roman" pitchFamily="18" charset="0"/>
              </a:rPr>
              <a:t>*</a:t>
            </a:r>
            <a:r>
              <a:rPr lang="en-US" sz="2100" i="1" kern="0" dirty="0">
                <a:solidFill>
                  <a:prstClr val="black"/>
                </a:solidFill>
                <a:latin typeface="Cambria" pitchFamily="18" charset="0"/>
                <a:cs typeface="Times New Roman" pitchFamily="18" charset="0"/>
              </a:rPr>
              <a:t>POST</a:t>
            </a:r>
            <a:r>
              <a:rPr lang="en-US" sz="2100" kern="0" dirty="0">
                <a:solidFill>
                  <a:prstClr val="black"/>
                </a:solidFill>
                <a:latin typeface="Cambria" pitchFamily="18" charset="0"/>
                <a:cs typeface="Times New Roman" pitchFamily="18" charset="0"/>
              </a:rPr>
              <a:t> + </a:t>
            </a:r>
            <a:r>
              <a:rPr lang="el-GR" sz="2100" i="1" kern="0" dirty="0">
                <a:solidFill>
                  <a:prstClr val="black"/>
                </a:solidFill>
                <a:latin typeface="Cambria" pitchFamily="18" charset="0"/>
                <a:cs typeface="Times New Roman" pitchFamily="18" charset="0"/>
              </a:rPr>
              <a:t>β</a:t>
            </a:r>
            <a:r>
              <a:rPr lang="el-GR" sz="2100" kern="0" baseline="-25000" dirty="0">
                <a:solidFill>
                  <a:prstClr val="black"/>
                </a:solidFill>
                <a:latin typeface="Cambria" pitchFamily="18" charset="0"/>
                <a:cs typeface="Times New Roman" pitchFamily="18" charset="0"/>
              </a:rPr>
              <a:t>2</a:t>
            </a:r>
            <a:r>
              <a:rPr lang="el-GR" sz="2100" i="1" kern="0" dirty="0">
                <a:solidFill>
                  <a:prstClr val="black"/>
                </a:solidFill>
                <a:latin typeface="Cambria" pitchFamily="18" charset="0"/>
                <a:cs typeface="Times New Roman" pitchFamily="18" charset="0"/>
              </a:rPr>
              <a:t>*∆</a:t>
            </a:r>
            <a:r>
              <a:rPr lang="en-US" sz="2100" i="1" kern="0" dirty="0">
                <a:solidFill>
                  <a:prstClr val="black"/>
                </a:solidFill>
                <a:latin typeface="Cambria" pitchFamily="18" charset="0"/>
                <a:cs typeface="Times New Roman" pitchFamily="18" charset="0"/>
              </a:rPr>
              <a:t>Firm</a:t>
            </a:r>
            <a:r>
              <a:rPr lang="en-US" sz="2100" kern="0" dirty="0">
                <a:solidFill>
                  <a:prstClr val="black"/>
                </a:solidFill>
                <a:latin typeface="Cambria" pitchFamily="18" charset="0"/>
                <a:cs typeface="Times New Roman" pitchFamily="18" charset="0"/>
              </a:rPr>
              <a:t> + </a:t>
            </a:r>
            <a:r>
              <a:rPr lang="el-GR" sz="2100" i="1" kern="0" dirty="0">
                <a:solidFill>
                  <a:prstClr val="black"/>
                </a:solidFill>
                <a:latin typeface="Cambria" pitchFamily="18" charset="0"/>
                <a:cs typeface="Times New Roman" pitchFamily="18" charset="0"/>
              </a:rPr>
              <a:t>β</a:t>
            </a:r>
            <a:r>
              <a:rPr lang="el-GR" sz="2100" kern="0" baseline="-25000" dirty="0">
                <a:solidFill>
                  <a:prstClr val="black"/>
                </a:solidFill>
                <a:latin typeface="Cambria" pitchFamily="18" charset="0"/>
                <a:cs typeface="Times New Roman" pitchFamily="18" charset="0"/>
              </a:rPr>
              <a:t>3</a:t>
            </a:r>
            <a:r>
              <a:rPr lang="el-GR" sz="2100" i="1" kern="0" dirty="0">
                <a:solidFill>
                  <a:prstClr val="black"/>
                </a:solidFill>
                <a:latin typeface="Cambria" pitchFamily="18" charset="0"/>
                <a:cs typeface="Times New Roman" pitchFamily="18" charset="0"/>
              </a:rPr>
              <a:t>* </a:t>
            </a:r>
            <a:r>
              <a:rPr lang="en-US" sz="2100" i="1" kern="0" dirty="0">
                <a:solidFill>
                  <a:prstClr val="black"/>
                </a:solidFill>
                <a:latin typeface="Cambria" pitchFamily="18" charset="0"/>
                <a:cs typeface="Times New Roman" pitchFamily="18" charset="0"/>
              </a:rPr>
              <a:t>POST*∆Firm</a:t>
            </a:r>
            <a:r>
              <a:rPr lang="en-US" sz="2100" kern="0" dirty="0">
                <a:solidFill>
                  <a:prstClr val="black"/>
                </a:solidFill>
                <a:latin typeface="Cambria" pitchFamily="18" charset="0"/>
                <a:cs typeface="Times New Roman" pitchFamily="18" charset="0"/>
              </a:rPr>
              <a:t>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100" kern="0" dirty="0">
                <a:solidFill>
                  <a:prstClr val="black"/>
                </a:solidFill>
                <a:latin typeface="Cambria" pitchFamily="18" charset="0"/>
                <a:cs typeface="Times New Roman" pitchFamily="18" charset="0"/>
              </a:rPr>
              <a:t>+</a:t>
            </a:r>
            <a:r>
              <a:rPr lang="en-US" sz="2100" i="1" kern="0" dirty="0">
                <a:solidFill>
                  <a:prstClr val="black"/>
                </a:solidFill>
                <a:latin typeface="Cambria" pitchFamily="18" charset="0"/>
                <a:cs typeface="Times New Roman" pitchFamily="18" charset="0"/>
              </a:rPr>
              <a:t> Controls + </a:t>
            </a:r>
            <a:r>
              <a:rPr lang="el-GR" sz="2100" i="1" kern="0" dirty="0">
                <a:solidFill>
                  <a:prstClr val="black"/>
                </a:solidFill>
                <a:latin typeface="Cambria" pitchFamily="18" charset="0"/>
                <a:cs typeface="Times New Roman" pitchFamily="18" charset="0"/>
              </a:rPr>
              <a:t>ε </a:t>
            </a:r>
            <a:endParaRPr lang="en-US" sz="2100" kern="0" dirty="0">
              <a:solidFill>
                <a:prstClr val="black"/>
              </a:solidFill>
              <a:latin typeface="Cambria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9197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459</Words>
  <Application>Microsoft Office PowerPoint</Application>
  <PresentationFormat>On-screen Show (16:9)</PresentationFormat>
  <Paragraphs>84</Paragraphs>
  <Slides>16</Slides>
  <Notes>16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1_Office Theme</vt:lpstr>
      <vt:lpstr>Taxpayer Behavior under Audit Certainty  Ben Ayers, Jeri Seidman &amp; Erin Towery</vt:lpstr>
      <vt:lpstr>Motivation</vt:lpstr>
      <vt:lpstr>Motivation</vt:lpstr>
      <vt:lpstr>Research question</vt:lpstr>
      <vt:lpstr>CIC program</vt:lpstr>
      <vt:lpstr>Hypothesis</vt:lpstr>
      <vt:lpstr>Hypothesis</vt:lpstr>
      <vt:lpstr>Research design</vt:lpstr>
      <vt:lpstr>Research design</vt:lpstr>
      <vt:lpstr>Research design</vt:lpstr>
      <vt:lpstr>Sample</vt:lpstr>
      <vt:lpstr>CIC prediction (n=23,094)</vt:lpstr>
      <vt:lpstr>Effect of CIC on Fed_Cash_ETR</vt:lpstr>
      <vt:lpstr>Effect of CIC on Cash_ETR</vt:lpstr>
      <vt:lpstr>Effect of CIC on UTB_CY_ADD</vt:lpstr>
      <vt:lpstr>Conclusion</vt:lpstr>
    </vt:vector>
  </TitlesOfParts>
  <Company>Internal Revenue Service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Taxpayer Behavior under Audit Certainty  Ben Ayers, Jeri Seidman &amp; Erin Towery</dc:title>
  <dc:creator>Department of Treasury</dc:creator>
  <cp:lastModifiedBy>Department of Treasury</cp:lastModifiedBy>
  <cp:revision>2</cp:revision>
  <dcterms:created xsi:type="dcterms:W3CDTF">2015-06-15T15:52:46Z</dcterms:created>
  <dcterms:modified xsi:type="dcterms:W3CDTF">2015-06-16T20:35:06Z</dcterms:modified>
</cp:coreProperties>
</file>